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727" r:id="rId4"/>
  </p:sldMasterIdLst>
  <p:notesMasterIdLst>
    <p:notesMasterId r:id="rId15"/>
  </p:notesMasterIdLst>
  <p:sldIdLst>
    <p:sldId id="2147374766" r:id="rId5"/>
    <p:sldId id="2147374783" r:id="rId6"/>
    <p:sldId id="2147374789" r:id="rId7"/>
    <p:sldId id="11277" r:id="rId8"/>
    <p:sldId id="2147374786" r:id="rId9"/>
    <p:sldId id="2147374784" r:id="rId10"/>
    <p:sldId id="2147374790" r:id="rId11"/>
    <p:sldId id="2147374778" r:id="rId12"/>
    <p:sldId id="2147374785" r:id="rId13"/>
    <p:sldId id="2147374773" r:id="rId14"/>
  </p:sldIdLst>
  <p:sldSz cx="12192000" cy="6858000"/>
  <p:notesSz cx="6858000" cy="9144000"/>
  <p:embeddedFontLst>
    <p:embeddedFont>
      <p:font typeface="STKaiti" panose="02010600040101010101" pitchFamily="2" charset="-122"/>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7392"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Will Andrews (Trianz)" initials="WA(" lastIdx="4" clrIdx="0">
    <p:extLst>
      <p:ext uri="{19B8F6BF-5375-455C-9EA6-DF929625EA0E}">
        <p15:presenceInfo xmlns:p15="http://schemas.microsoft.com/office/powerpoint/2012/main" userId="S::Will.Andrews@trianz.com::5b44e897-ec05-4bd8-bf26-df04c2a28e86"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AEAEA"/>
    <a:srgbClr val="FCB43F"/>
    <a:srgbClr val="FFAB15"/>
    <a:srgbClr val="FFCC29"/>
    <a:srgbClr val="D1D1D1"/>
    <a:srgbClr val="C4F0FF"/>
    <a:srgbClr val="A3E9FF"/>
    <a:srgbClr val="E1F7FF"/>
    <a:srgbClr val="FFF6D9"/>
    <a:srgbClr val="FFEE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C4A7F92-3EF7-3000-0CD2-2F4DACE51793}" v="2" dt="2024-11-19T15:18:45.970"/>
    <p1510:client id="{B77C16E1-023F-8840-B6D8-CB0521F97BAF}" v="98" dt="2024-11-19T13:22:25.45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7392"/>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font" Target="fonts/font1.fntdata"/><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svg>
</file>

<file path=ppt/media/image27.png>
</file>

<file path=ppt/media/image28.png>
</file>

<file path=ppt/media/image29.png>
</file>

<file path=ppt/media/image3.png>
</file>

<file path=ppt/media/image30.png>
</file>

<file path=ppt/media/image4.jpeg>
</file>

<file path=ppt/media/image5.pn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5AF990-9470-46AD-A597-1B61A51FE6B9}" type="datetimeFigureOut">
              <a:rPr lang="en-US" smtClean="0"/>
              <a:t>12/11/2024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D91E239-F8B5-4BC5-8B15-64A4B2D67F1A}" type="slidenum">
              <a:rPr lang="en-US" smtClean="0"/>
              <a:t>‹#›</a:t>
            </a:fld>
            <a:endParaRPr lang="en-US"/>
          </a:p>
        </p:txBody>
      </p:sp>
    </p:spTree>
    <p:extLst>
      <p:ext uri="{BB962C8B-B14F-4D97-AF65-F5344CB8AC3E}">
        <p14:creationId xmlns:p14="http://schemas.microsoft.com/office/powerpoint/2010/main" val="86205196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2.svg"/><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7.jpeg"/></Relationships>
</file>

<file path=ppt/slideLayouts/_rels/slideLayout7.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10.png"/><Relationship Id="rId4" Type="http://schemas.openxmlformats.org/officeDocument/2006/relationships/image" Target="../media/image9.jpeg"/></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601B1749-E736-44E0-BBAF-1E5042D0AD3E}"/>
              </a:ext>
            </a:extLst>
          </p:cNvPr>
          <p:cNvSpPr/>
          <p:nvPr/>
        </p:nvSpPr>
        <p:spPr>
          <a:xfrm>
            <a:off x="335280" y="6442218"/>
            <a:ext cx="1912703" cy="276999"/>
          </a:xfrm>
          <a:prstGeom prst="rect">
            <a:avLst/>
          </a:prstGeom>
        </p:spPr>
        <p:txBody>
          <a:bodyPr wrap="none">
            <a:spAutoFit/>
          </a:bodyPr>
          <a:lstStyle/>
          <a:p>
            <a:r>
              <a:rPr lang="en-US" sz="1200">
                <a:solidFill>
                  <a:schemeClr val="bg1">
                    <a:lumMod val="50000"/>
                  </a:schemeClr>
                </a:solidFill>
                <a:latin typeface="Arial" panose="020B0604020202020204" pitchFamily="34" charset="0"/>
                <a:cs typeface="Arial" panose="020B0604020202020204" pitchFamily="34" charset="0"/>
              </a:rPr>
              <a:t>TRIANZ CONFIDENTIAL</a:t>
            </a:r>
          </a:p>
        </p:txBody>
      </p:sp>
      <p:sp>
        <p:nvSpPr>
          <p:cNvPr id="3" name="Subtitle 2">
            <a:extLst>
              <a:ext uri="{FF2B5EF4-FFF2-40B4-BE49-F238E27FC236}">
                <a16:creationId xmlns:a16="http://schemas.microsoft.com/office/drawing/2014/main" id="{C94C03AA-6032-4A12-A368-348667F02F3D}"/>
              </a:ext>
            </a:extLst>
          </p:cNvPr>
          <p:cNvSpPr>
            <a:spLocks noGrp="1"/>
          </p:cNvSpPr>
          <p:nvPr userDrawn="1">
            <p:ph type="subTitle" idx="1"/>
          </p:nvPr>
        </p:nvSpPr>
        <p:spPr>
          <a:xfrm>
            <a:off x="324396" y="4135755"/>
            <a:ext cx="6400800" cy="1097280"/>
          </a:xfrm>
          <a:prstGeom prst="rect">
            <a:avLst/>
          </a:prstGeom>
        </p:spPr>
        <p:txBody>
          <a:bodyPr anchor="t"/>
          <a:lstStyle>
            <a:lvl1pPr marL="0" indent="0" algn="l">
              <a:lnSpc>
                <a:spcPct val="100000"/>
              </a:lnSpc>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2CEE7C9-3D86-4A97-A97A-051AE6FF7E3A}"/>
              </a:ext>
            </a:extLst>
          </p:cNvPr>
          <p:cNvSpPr>
            <a:spLocks noGrp="1"/>
          </p:cNvSpPr>
          <p:nvPr userDrawn="1">
            <p:ph type="ctrTitle"/>
          </p:nvPr>
        </p:nvSpPr>
        <p:spPr>
          <a:xfrm>
            <a:off x="324396" y="2194560"/>
            <a:ext cx="6400800" cy="1920240"/>
          </a:xfrm>
          <a:prstGeom prst="rect">
            <a:avLst/>
          </a:prstGeom>
        </p:spPr>
        <p:txBody>
          <a:bodyPr anchor="ctr"/>
          <a:lstStyle>
            <a:lvl1pPr algn="l">
              <a:lnSpc>
                <a:spcPct val="100000"/>
              </a:lnSpc>
              <a:defRPr sz="3200" b="1">
                <a:solidFill>
                  <a:schemeClr val="accent1"/>
                </a:solidFill>
              </a:defRPr>
            </a:lvl1pPr>
          </a:lstStyle>
          <a:p>
            <a:r>
              <a:rPr lang="en-US"/>
              <a:t>Click to edit Master title style</a:t>
            </a:r>
          </a:p>
        </p:txBody>
      </p:sp>
      <p:pic>
        <p:nvPicPr>
          <p:cNvPr id="4" name="Graphic 3">
            <a:extLst>
              <a:ext uri="{FF2B5EF4-FFF2-40B4-BE49-F238E27FC236}">
                <a16:creationId xmlns:a16="http://schemas.microsoft.com/office/drawing/2014/main" id="{BEE1F45A-355D-DA1D-178A-378B69517053}"/>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p:blipFill>
        <p:spPr>
          <a:xfrm>
            <a:off x="324396" y="320322"/>
            <a:ext cx="2686141" cy="987551"/>
          </a:xfrm>
          <a:prstGeom prst="rect">
            <a:avLst/>
          </a:prstGeom>
        </p:spPr>
      </p:pic>
    </p:spTree>
    <p:extLst>
      <p:ext uri="{BB962C8B-B14F-4D97-AF65-F5344CB8AC3E}">
        <p14:creationId xmlns:p14="http://schemas.microsoft.com/office/powerpoint/2010/main" val="3096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Abstract Light">
    <p:spTree>
      <p:nvGrpSpPr>
        <p:cNvPr id="1" name=""/>
        <p:cNvGrpSpPr/>
        <p:nvPr/>
      </p:nvGrpSpPr>
      <p:grpSpPr>
        <a:xfrm>
          <a:off x="0" y="0"/>
          <a:ext cx="0" cy="0"/>
          <a:chOff x="0" y="0"/>
          <a:chExt cx="0" cy="0"/>
        </a:xfrm>
      </p:grpSpPr>
      <p:pic>
        <p:nvPicPr>
          <p:cNvPr id="7" name="Picture 6" descr="A blue and white background&#10;&#10;Description automatically generated">
            <a:extLst>
              <a:ext uri="{FF2B5EF4-FFF2-40B4-BE49-F238E27FC236}">
                <a16:creationId xmlns:a16="http://schemas.microsoft.com/office/drawing/2014/main" id="{77B95729-86A7-F19E-F984-619AE9D19F45}"/>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9" name="Rectangle 18">
            <a:extLst>
              <a:ext uri="{FF2B5EF4-FFF2-40B4-BE49-F238E27FC236}">
                <a16:creationId xmlns:a16="http://schemas.microsoft.com/office/drawing/2014/main" id="{601B1749-E736-44E0-BBAF-1E5042D0AD3E}"/>
              </a:ext>
            </a:extLst>
          </p:cNvPr>
          <p:cNvSpPr/>
          <p:nvPr/>
        </p:nvSpPr>
        <p:spPr>
          <a:xfrm>
            <a:off x="335280" y="6442218"/>
            <a:ext cx="1912703" cy="276999"/>
          </a:xfrm>
          <a:prstGeom prst="rect">
            <a:avLst/>
          </a:prstGeom>
        </p:spPr>
        <p:txBody>
          <a:bodyPr wrap="none">
            <a:spAutoFit/>
          </a:bodyPr>
          <a:lstStyle/>
          <a:p>
            <a:pPr marL="0" algn="l" defTabSz="914400" rtl="0" eaLnBrk="1" latinLnBrk="0" hangingPunct="1"/>
            <a:r>
              <a:rPr lang="en-US" sz="1200" kern="1200">
                <a:solidFill>
                  <a:schemeClr val="bg1">
                    <a:lumMod val="50000"/>
                  </a:schemeClr>
                </a:solidFill>
                <a:latin typeface="Arial" panose="020B0604020202020204" pitchFamily="34" charset="0"/>
                <a:ea typeface="+mn-ea"/>
                <a:cs typeface="Arial" panose="020B0604020202020204" pitchFamily="34" charset="0"/>
              </a:rPr>
              <a:t>TRIANZ CONFIDENTIAL</a:t>
            </a:r>
          </a:p>
        </p:txBody>
      </p:sp>
      <p:sp>
        <p:nvSpPr>
          <p:cNvPr id="3" name="Subtitle 2">
            <a:extLst>
              <a:ext uri="{FF2B5EF4-FFF2-40B4-BE49-F238E27FC236}">
                <a16:creationId xmlns:a16="http://schemas.microsoft.com/office/drawing/2014/main" id="{C94C03AA-6032-4A12-A368-348667F02F3D}"/>
              </a:ext>
            </a:extLst>
          </p:cNvPr>
          <p:cNvSpPr>
            <a:spLocks noGrp="1"/>
          </p:cNvSpPr>
          <p:nvPr userDrawn="1">
            <p:ph type="subTitle" idx="1"/>
          </p:nvPr>
        </p:nvSpPr>
        <p:spPr>
          <a:xfrm>
            <a:off x="324396" y="4135755"/>
            <a:ext cx="6400800" cy="1097280"/>
          </a:xfrm>
          <a:prstGeom prst="rect">
            <a:avLst/>
          </a:prstGeom>
        </p:spPr>
        <p:txBody>
          <a:bodyPr anchor="t"/>
          <a:lstStyle>
            <a:lvl1pPr marL="0" indent="0" algn="l">
              <a:lnSpc>
                <a:spcPct val="100000"/>
              </a:lnSpc>
              <a:buNone/>
              <a:defRPr sz="18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2CEE7C9-3D86-4A97-A97A-051AE6FF7E3A}"/>
              </a:ext>
            </a:extLst>
          </p:cNvPr>
          <p:cNvSpPr>
            <a:spLocks noGrp="1"/>
          </p:cNvSpPr>
          <p:nvPr userDrawn="1">
            <p:ph type="ctrTitle"/>
          </p:nvPr>
        </p:nvSpPr>
        <p:spPr>
          <a:xfrm>
            <a:off x="324396" y="2194560"/>
            <a:ext cx="6400800" cy="1920240"/>
          </a:xfrm>
          <a:prstGeom prst="rect">
            <a:avLst/>
          </a:prstGeom>
        </p:spPr>
        <p:txBody>
          <a:bodyPr anchor="ctr"/>
          <a:lstStyle>
            <a:lvl1pPr algn="l">
              <a:lnSpc>
                <a:spcPct val="100000"/>
              </a:lnSpc>
              <a:defRPr sz="3200" b="1">
                <a:solidFill>
                  <a:schemeClr val="accent1"/>
                </a:solidFill>
              </a:defRPr>
            </a:lvl1pPr>
          </a:lstStyle>
          <a:p>
            <a:r>
              <a:rPr lang="en-US"/>
              <a:t>Click to edit Master title style</a:t>
            </a:r>
          </a:p>
        </p:txBody>
      </p:sp>
      <p:pic>
        <p:nvPicPr>
          <p:cNvPr id="4" name="Graphic 3">
            <a:extLst>
              <a:ext uri="{FF2B5EF4-FFF2-40B4-BE49-F238E27FC236}">
                <a16:creationId xmlns:a16="http://schemas.microsoft.com/office/drawing/2014/main" id="{3F409F2B-B756-83A8-097D-AE0027AA6B8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324396" y="320322"/>
            <a:ext cx="2686141" cy="987551"/>
          </a:xfrm>
          <a:prstGeom prst="rect">
            <a:avLst/>
          </a:prstGeom>
        </p:spPr>
      </p:pic>
    </p:spTree>
    <p:extLst>
      <p:ext uri="{BB962C8B-B14F-4D97-AF65-F5344CB8AC3E}">
        <p14:creationId xmlns:p14="http://schemas.microsoft.com/office/powerpoint/2010/main" val="2392142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Abstract Dark">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17059AAF-F99A-3783-F8DB-C8C2CC162729}"/>
              </a:ext>
            </a:extLst>
          </p:cNvPr>
          <p:cNvSpPr/>
          <p:nvPr userDrawn="1"/>
        </p:nvSpPr>
        <p:spPr>
          <a:xfrm>
            <a:off x="0" y="0"/>
            <a:ext cx="12192000" cy="6858000"/>
          </a:xfrm>
          <a:prstGeom prst="rect">
            <a:avLst/>
          </a:prstGeom>
          <a:solidFill>
            <a:srgbClr val="011633"/>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2" name="Picture 11" descr="A blue and white dotted background&#10;&#10;Description automatically generated with medium confidence">
            <a:extLst>
              <a:ext uri="{FF2B5EF4-FFF2-40B4-BE49-F238E27FC236}">
                <a16:creationId xmlns:a16="http://schemas.microsoft.com/office/drawing/2014/main" id="{9741795F-3D65-899F-012A-19F310AE87B2}"/>
              </a:ext>
            </a:extLst>
          </p:cNvPr>
          <p:cNvPicPr>
            <a:picLocks noChangeAspect="1"/>
          </p:cNvPicPr>
          <p:nvPr userDrawn="1"/>
        </p:nvPicPr>
        <p:blipFill rotWithShape="1">
          <a:blip r:embed="rId2">
            <a:alphaModFix amt="35000"/>
            <a:extLst>
              <a:ext uri="{28A0092B-C50C-407E-A947-70E740481C1C}">
                <a14:useLocalDpi xmlns:a14="http://schemas.microsoft.com/office/drawing/2010/main" val="0"/>
              </a:ext>
            </a:extLst>
          </a:blip>
          <a:srcRect l="2197" t="-22937" r="63437" b="-2"/>
          <a:stretch/>
        </p:blipFill>
        <p:spPr>
          <a:xfrm>
            <a:off x="-1" y="0"/>
            <a:ext cx="3378201" cy="6858000"/>
          </a:xfrm>
          <a:prstGeom prst="rect">
            <a:avLst/>
          </a:prstGeom>
        </p:spPr>
      </p:pic>
      <p:pic>
        <p:nvPicPr>
          <p:cNvPr id="13" name="Picture 12" descr="A blue and white dotted background&#10;&#10;Description automatically generated with medium confidence">
            <a:extLst>
              <a:ext uri="{FF2B5EF4-FFF2-40B4-BE49-F238E27FC236}">
                <a16:creationId xmlns:a16="http://schemas.microsoft.com/office/drawing/2014/main" id="{C9733682-2E4A-3135-D269-E727F1B3F7E1}"/>
              </a:ext>
            </a:extLst>
          </p:cNvPr>
          <p:cNvPicPr>
            <a:picLocks noChangeAspect="1"/>
          </p:cNvPicPr>
          <p:nvPr userDrawn="1"/>
        </p:nvPicPr>
        <p:blipFill rotWithShape="1">
          <a:blip r:embed="rId2">
            <a:alphaModFix amt="35000"/>
            <a:extLst>
              <a:ext uri="{28A0092B-C50C-407E-A947-70E740481C1C}">
                <a14:useLocalDpi xmlns:a14="http://schemas.microsoft.com/office/drawing/2010/main" val="0"/>
              </a:ext>
            </a:extLst>
          </a:blip>
          <a:srcRect l="44011" t="7203" r="2229" b="-22286"/>
          <a:stretch/>
        </p:blipFill>
        <p:spPr>
          <a:xfrm>
            <a:off x="6680200" y="-1"/>
            <a:ext cx="5511800" cy="6695719"/>
          </a:xfrm>
          <a:prstGeom prst="rect">
            <a:avLst/>
          </a:prstGeom>
        </p:spPr>
      </p:pic>
      <p:sp>
        <p:nvSpPr>
          <p:cNvPr id="19" name="Rectangle 18">
            <a:extLst>
              <a:ext uri="{FF2B5EF4-FFF2-40B4-BE49-F238E27FC236}">
                <a16:creationId xmlns:a16="http://schemas.microsoft.com/office/drawing/2014/main" id="{601B1749-E736-44E0-BBAF-1E5042D0AD3E}"/>
              </a:ext>
            </a:extLst>
          </p:cNvPr>
          <p:cNvSpPr/>
          <p:nvPr/>
        </p:nvSpPr>
        <p:spPr>
          <a:xfrm>
            <a:off x="335280" y="6442218"/>
            <a:ext cx="1912703" cy="276999"/>
          </a:xfrm>
          <a:prstGeom prst="rect">
            <a:avLst/>
          </a:prstGeom>
        </p:spPr>
        <p:txBody>
          <a:bodyPr wrap="none">
            <a:spAutoFit/>
          </a:bodyPr>
          <a:lstStyle/>
          <a:p>
            <a:r>
              <a:rPr lang="en-US" sz="1200">
                <a:solidFill>
                  <a:schemeClr val="bg1">
                    <a:lumMod val="75000"/>
                  </a:schemeClr>
                </a:solidFill>
                <a:latin typeface="Arial" panose="020B0604020202020204" pitchFamily="34" charset="0"/>
                <a:cs typeface="Arial" panose="020B0604020202020204" pitchFamily="34" charset="0"/>
              </a:rPr>
              <a:t>TRIANZ CONFIDENTIAL</a:t>
            </a:r>
          </a:p>
        </p:txBody>
      </p:sp>
      <p:sp>
        <p:nvSpPr>
          <p:cNvPr id="3" name="Subtitle 2">
            <a:extLst>
              <a:ext uri="{FF2B5EF4-FFF2-40B4-BE49-F238E27FC236}">
                <a16:creationId xmlns:a16="http://schemas.microsoft.com/office/drawing/2014/main" id="{C94C03AA-6032-4A12-A368-348667F02F3D}"/>
              </a:ext>
            </a:extLst>
          </p:cNvPr>
          <p:cNvSpPr>
            <a:spLocks noGrp="1"/>
          </p:cNvSpPr>
          <p:nvPr userDrawn="1">
            <p:ph type="subTitle" idx="1"/>
          </p:nvPr>
        </p:nvSpPr>
        <p:spPr>
          <a:xfrm>
            <a:off x="324396" y="4135755"/>
            <a:ext cx="6400800" cy="1097280"/>
          </a:xfrm>
          <a:prstGeom prst="rect">
            <a:avLst/>
          </a:prstGeom>
        </p:spPr>
        <p:txBody>
          <a:bodyPr anchor="t"/>
          <a:lstStyle>
            <a:lvl1pPr marL="0" indent="0" algn="l">
              <a:lnSpc>
                <a:spcPct val="100000"/>
              </a:lnSpc>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2" name="Title 1">
            <a:extLst>
              <a:ext uri="{FF2B5EF4-FFF2-40B4-BE49-F238E27FC236}">
                <a16:creationId xmlns:a16="http://schemas.microsoft.com/office/drawing/2014/main" id="{E2CEE7C9-3D86-4A97-A97A-051AE6FF7E3A}"/>
              </a:ext>
            </a:extLst>
          </p:cNvPr>
          <p:cNvSpPr>
            <a:spLocks noGrp="1"/>
          </p:cNvSpPr>
          <p:nvPr userDrawn="1">
            <p:ph type="ctrTitle"/>
          </p:nvPr>
        </p:nvSpPr>
        <p:spPr>
          <a:xfrm>
            <a:off x="324396" y="2194560"/>
            <a:ext cx="6400800" cy="1920240"/>
          </a:xfrm>
          <a:prstGeom prst="rect">
            <a:avLst/>
          </a:prstGeom>
        </p:spPr>
        <p:txBody>
          <a:bodyPr anchor="ctr"/>
          <a:lstStyle>
            <a:lvl1pPr algn="l">
              <a:lnSpc>
                <a:spcPct val="100000"/>
              </a:lnSpc>
              <a:defRPr sz="3200" b="1">
                <a:solidFill>
                  <a:schemeClr val="accent2">
                    <a:lumMod val="60000"/>
                    <a:lumOff val="40000"/>
                  </a:schemeClr>
                </a:solidFill>
              </a:defRPr>
            </a:lvl1pPr>
          </a:lstStyle>
          <a:p>
            <a:r>
              <a:rPr lang="en-US"/>
              <a:t>Click to edit Master title style</a:t>
            </a:r>
          </a:p>
        </p:txBody>
      </p:sp>
      <p:pic>
        <p:nvPicPr>
          <p:cNvPr id="6" name="Picture 5" descr="A black and white logo&#10;&#10;Description automatically generated">
            <a:extLst>
              <a:ext uri="{FF2B5EF4-FFF2-40B4-BE49-F238E27FC236}">
                <a16:creationId xmlns:a16="http://schemas.microsoft.com/office/drawing/2014/main" id="{28E6F214-A30D-BC9F-98D1-322EF661CA74}"/>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11479" y="319572"/>
            <a:ext cx="2687940" cy="987552"/>
          </a:xfrm>
          <a:prstGeom prst="rect">
            <a:avLst/>
          </a:prstGeom>
        </p:spPr>
      </p:pic>
    </p:spTree>
    <p:extLst>
      <p:ext uri="{BB962C8B-B14F-4D97-AF65-F5344CB8AC3E}">
        <p14:creationId xmlns:p14="http://schemas.microsoft.com/office/powerpoint/2010/main" val="35321733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DBFAF-311E-4223-942F-4B9D72CCD30C}"/>
              </a:ext>
            </a:extLst>
          </p:cNvPr>
          <p:cNvSpPr>
            <a:spLocks noGrp="1"/>
          </p:cNvSpPr>
          <p:nvPr>
            <p:ph type="title"/>
          </p:nvPr>
        </p:nvSpPr>
        <p:spPr>
          <a:xfrm>
            <a:off x="114300" y="304801"/>
            <a:ext cx="11963400" cy="914399"/>
          </a:xfrm>
          <a:prstGeom prst="rect">
            <a:avLst/>
          </a:prstGeom>
        </p:spPr>
        <p:txBody>
          <a:bodyPr/>
          <a:lstStyle>
            <a:lvl1pPr>
              <a:defRPr lang="en-US" sz="2800" b="1" dirty="0">
                <a:solidFill>
                  <a:schemeClr val="accent1"/>
                </a:solidFill>
              </a:defRPr>
            </a:lvl1pPr>
          </a:lstStyle>
          <a:p>
            <a:pPr lvl="0"/>
            <a:r>
              <a:rPr lang="en-US"/>
              <a:t>Click to edit Master title style</a:t>
            </a:r>
          </a:p>
        </p:txBody>
      </p:sp>
      <p:sp>
        <p:nvSpPr>
          <p:cNvPr id="3" name="Content Placeholder 2">
            <a:extLst>
              <a:ext uri="{FF2B5EF4-FFF2-40B4-BE49-F238E27FC236}">
                <a16:creationId xmlns:a16="http://schemas.microsoft.com/office/drawing/2014/main" id="{755F654D-3653-4513-8909-83966BC7722E}"/>
              </a:ext>
            </a:extLst>
          </p:cNvPr>
          <p:cNvSpPr>
            <a:spLocks noGrp="1"/>
          </p:cNvSpPr>
          <p:nvPr>
            <p:ph idx="1"/>
          </p:nvPr>
        </p:nvSpPr>
        <p:spPr>
          <a:xfrm>
            <a:off x="114300" y="1219200"/>
            <a:ext cx="11963400" cy="5448300"/>
          </a:xfrm>
          <a:prstGeom prst="rect">
            <a:avLst/>
          </a:prstGeom>
        </p:spPr>
        <p:txBody>
          <a:bodyPr/>
          <a:lstStyle>
            <a:lvl1pPr>
              <a:lnSpc>
                <a:spcPct val="100000"/>
              </a:lnSpc>
              <a:buClr>
                <a:schemeClr val="accent2"/>
              </a:buClr>
              <a:defRPr sz="2400"/>
            </a:lvl1pPr>
            <a:lvl2pPr>
              <a:lnSpc>
                <a:spcPct val="100000"/>
              </a:lnSpc>
              <a:buClr>
                <a:schemeClr val="accent2"/>
              </a:buClr>
              <a:defRPr sz="2000"/>
            </a:lvl2pPr>
            <a:lvl3pPr>
              <a:lnSpc>
                <a:spcPct val="100000"/>
              </a:lnSpc>
              <a:buClr>
                <a:schemeClr val="accent2"/>
              </a:buClr>
              <a:defRPr sz="1800"/>
            </a:lvl3pPr>
            <a:lvl4pPr>
              <a:lnSpc>
                <a:spcPct val="100000"/>
              </a:lnSpc>
              <a:buClr>
                <a:schemeClr val="accent2"/>
              </a:buClr>
              <a:defRPr sz="1600"/>
            </a:lvl4pPr>
            <a:lvl5pPr>
              <a:lnSpc>
                <a:spcPct val="100000"/>
              </a:lnSpc>
              <a:buClr>
                <a:schemeClr val="accent2"/>
              </a:buCl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Box 8">
            <a:extLst>
              <a:ext uri="{FF2B5EF4-FFF2-40B4-BE49-F238E27FC236}">
                <a16:creationId xmlns:a16="http://schemas.microsoft.com/office/drawing/2014/main" id="{7F1A4EEA-FDDC-4760-BACE-30E0EE2F6C56}"/>
              </a:ext>
            </a:extLst>
          </p:cNvPr>
          <p:cNvSpPr txBox="1"/>
          <p:nvPr userDrawn="1"/>
        </p:nvSpPr>
        <p:spPr>
          <a:xfrm>
            <a:off x="11699442" y="6569137"/>
            <a:ext cx="340158" cy="246221"/>
          </a:xfrm>
          <a:prstGeom prst="rect">
            <a:avLst/>
          </a:prstGeom>
          <a:noFill/>
        </p:spPr>
        <p:txBody>
          <a:bodyPr wrap="none" rtlCol="0" anchor="ctr">
            <a:spAutoFit/>
          </a:bodyPr>
          <a:lstStyle/>
          <a:p>
            <a:pPr algn="r"/>
            <a:fld id="{4B67F39A-F7CC-4FB9-BE90-40F2866750A3}" type="slidenum">
              <a:rPr lang="en-US" sz="1000" smtClean="0">
                <a:solidFill>
                  <a:schemeClr val="bg1">
                    <a:lumMod val="50000"/>
                  </a:schemeClr>
                </a:solidFill>
              </a:rPr>
              <a:pPr algn="r"/>
              <a:t>‹#›</a:t>
            </a:fld>
            <a:endParaRPr lang="en-US" sz="1000">
              <a:solidFill>
                <a:schemeClr val="bg1">
                  <a:lumMod val="50000"/>
                </a:schemeClr>
              </a:solidFill>
            </a:endParaRPr>
          </a:p>
        </p:txBody>
      </p:sp>
      <p:pic>
        <p:nvPicPr>
          <p:cNvPr id="4" name="Picture 3">
            <a:extLst>
              <a:ext uri="{FF2B5EF4-FFF2-40B4-BE49-F238E27FC236}">
                <a16:creationId xmlns:a16="http://schemas.microsoft.com/office/drawing/2014/main" id="{AB78A43B-525A-CE93-E1CD-99EE09817DA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14300" y="6609377"/>
            <a:ext cx="917576" cy="192024"/>
          </a:xfrm>
          <a:prstGeom prst="rect">
            <a:avLst/>
          </a:prstGeom>
        </p:spPr>
      </p:pic>
    </p:spTree>
    <p:extLst>
      <p:ext uri="{BB962C8B-B14F-4D97-AF65-F5344CB8AC3E}">
        <p14:creationId xmlns:p14="http://schemas.microsoft.com/office/powerpoint/2010/main" val="17918616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60717-85BB-4946-BD9A-F5376570330B}"/>
              </a:ext>
            </a:extLst>
          </p:cNvPr>
          <p:cNvSpPr>
            <a:spLocks noGrp="1"/>
          </p:cNvSpPr>
          <p:nvPr>
            <p:ph type="title"/>
          </p:nvPr>
        </p:nvSpPr>
        <p:spPr>
          <a:xfrm>
            <a:off x="114300" y="304801"/>
            <a:ext cx="11963400" cy="914400"/>
          </a:xfrm>
          <a:prstGeom prst="rect">
            <a:avLst/>
          </a:prstGeom>
        </p:spPr>
        <p:txBody>
          <a:bodyPr>
            <a:normAutofit/>
          </a:bodyPr>
          <a:lstStyle>
            <a:lvl1pPr>
              <a:defRPr sz="2800" b="1">
                <a:solidFill>
                  <a:schemeClr val="accent1"/>
                </a:solidFill>
              </a:defRPr>
            </a:lvl1pPr>
          </a:lstStyle>
          <a:p>
            <a:r>
              <a:rPr lang="en-US"/>
              <a:t>Click to edit Master title style</a:t>
            </a:r>
          </a:p>
        </p:txBody>
      </p:sp>
      <p:sp>
        <p:nvSpPr>
          <p:cNvPr id="5" name="TextBox 4">
            <a:extLst>
              <a:ext uri="{FF2B5EF4-FFF2-40B4-BE49-F238E27FC236}">
                <a16:creationId xmlns:a16="http://schemas.microsoft.com/office/drawing/2014/main" id="{60563C0B-70EC-4A3E-A9F1-3B69C9F939A6}"/>
              </a:ext>
            </a:extLst>
          </p:cNvPr>
          <p:cNvSpPr txBox="1"/>
          <p:nvPr userDrawn="1"/>
        </p:nvSpPr>
        <p:spPr>
          <a:xfrm>
            <a:off x="11699442" y="6611779"/>
            <a:ext cx="340158" cy="246221"/>
          </a:xfrm>
          <a:prstGeom prst="rect">
            <a:avLst/>
          </a:prstGeom>
          <a:noFill/>
        </p:spPr>
        <p:txBody>
          <a:bodyPr wrap="none" rtlCol="0" anchor="ctr">
            <a:spAutoFit/>
          </a:bodyPr>
          <a:lstStyle/>
          <a:p>
            <a:pPr algn="r"/>
            <a:fld id="{4B67F39A-F7CC-4FB9-BE90-40F2866750A3}" type="slidenum">
              <a:rPr lang="en-US" sz="1000" smtClean="0">
                <a:solidFill>
                  <a:schemeClr val="bg1">
                    <a:lumMod val="50000"/>
                  </a:schemeClr>
                </a:solidFill>
              </a:rPr>
              <a:pPr algn="r"/>
              <a:t>‹#›</a:t>
            </a:fld>
            <a:endParaRPr lang="en-US" sz="1000">
              <a:solidFill>
                <a:schemeClr val="bg1">
                  <a:lumMod val="50000"/>
                </a:schemeClr>
              </a:solidFill>
            </a:endParaRPr>
          </a:p>
        </p:txBody>
      </p:sp>
      <p:pic>
        <p:nvPicPr>
          <p:cNvPr id="4" name="Picture 3">
            <a:extLst>
              <a:ext uri="{FF2B5EF4-FFF2-40B4-BE49-F238E27FC236}">
                <a16:creationId xmlns:a16="http://schemas.microsoft.com/office/drawing/2014/main" id="{171A1A94-2B42-4709-108E-03912E37DB2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14300" y="6609377"/>
            <a:ext cx="917576" cy="192024"/>
          </a:xfrm>
          <a:prstGeom prst="rect">
            <a:avLst/>
          </a:prstGeom>
        </p:spPr>
      </p:pic>
    </p:spTree>
    <p:extLst>
      <p:ext uri="{BB962C8B-B14F-4D97-AF65-F5344CB8AC3E}">
        <p14:creationId xmlns:p14="http://schemas.microsoft.com/office/powerpoint/2010/main" val="16188843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Abstract Light">
    <p:spTree>
      <p:nvGrpSpPr>
        <p:cNvPr id="1" name=""/>
        <p:cNvGrpSpPr/>
        <p:nvPr/>
      </p:nvGrpSpPr>
      <p:grpSpPr>
        <a:xfrm>
          <a:off x="0" y="0"/>
          <a:ext cx="0" cy="0"/>
          <a:chOff x="0" y="0"/>
          <a:chExt cx="0" cy="0"/>
        </a:xfrm>
      </p:grpSpPr>
      <p:pic>
        <p:nvPicPr>
          <p:cNvPr id="7" name="Picture 6" descr="A blue and white background&#10;&#10;Description automatically generated">
            <a:extLst>
              <a:ext uri="{FF2B5EF4-FFF2-40B4-BE49-F238E27FC236}">
                <a16:creationId xmlns:a16="http://schemas.microsoft.com/office/drawing/2014/main" id="{52A0D49B-7CD1-880C-2AB8-FFBBF2A93B01}"/>
              </a:ext>
            </a:extLst>
          </p:cNvPr>
          <p:cNvPicPr>
            <a:picLocks noChangeAspect="1"/>
          </p:cNvPicPr>
          <p:nvPr userDrawn="1"/>
        </p:nvPicPr>
        <p:blipFill>
          <a:blip r:embed="rId2">
            <a:extLst>
              <a:ext uri="{BEBA8EAE-BF5A-486C-A8C5-ECC9F3942E4B}">
                <a14:imgProps xmlns:a14="http://schemas.microsoft.com/office/drawing/2010/main">
                  <a14:imgLayer r:embed="rId3">
                    <a14:imgEffect>
                      <a14:brightnessContrast contrast="2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3" name="Picture 2" hidden="1">
            <a:extLst>
              <a:ext uri="{FF2B5EF4-FFF2-40B4-BE49-F238E27FC236}">
                <a16:creationId xmlns:a16="http://schemas.microsoft.com/office/drawing/2014/main" id="{1BAFDBC7-EBFF-0123-88AD-F0815F48E9FF}"/>
              </a:ext>
            </a:extLst>
          </p:cNvPr>
          <p:cNvPicPr>
            <a:picLocks noChangeAspect="1"/>
          </p:cNvPicPr>
          <p:nvPr userDrawn="1"/>
        </p:nvPicPr>
        <p:blipFill rotWithShape="1">
          <a:blip r:embed="rId4">
            <a:extLst>
              <a:ext uri="{28A0092B-C50C-407E-A947-70E740481C1C}">
                <a14:useLocalDpi xmlns:a14="http://schemas.microsoft.com/office/drawing/2010/main" val="0"/>
              </a:ext>
            </a:extLst>
          </a:blip>
          <a:srcRect l="6788" r="6788"/>
          <a:stretch/>
        </p:blipFill>
        <p:spPr>
          <a:xfrm>
            <a:off x="0" y="-1"/>
            <a:ext cx="12192000" cy="6858001"/>
          </a:xfrm>
          <a:prstGeom prst="rect">
            <a:avLst/>
          </a:prstGeom>
        </p:spPr>
      </p:pic>
      <p:sp>
        <p:nvSpPr>
          <p:cNvPr id="4" name="Rectangle 3" hidden="1">
            <a:extLst>
              <a:ext uri="{FF2B5EF4-FFF2-40B4-BE49-F238E27FC236}">
                <a16:creationId xmlns:a16="http://schemas.microsoft.com/office/drawing/2014/main" id="{18923CA6-59E5-D6BE-0517-D5D1D9A6C1A3}"/>
              </a:ext>
            </a:extLst>
          </p:cNvPr>
          <p:cNvSpPr/>
          <p:nvPr userDrawn="1"/>
        </p:nvSpPr>
        <p:spPr>
          <a:xfrm>
            <a:off x="0" y="-1"/>
            <a:ext cx="12192000" cy="6858000"/>
          </a:xfrm>
          <a:prstGeom prst="rect">
            <a:avLst/>
          </a:prstGeom>
          <a:solidFill>
            <a:schemeClr val="bg1">
              <a:alpha val="3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9B60717-85BB-4946-BD9A-F5376570330B}"/>
              </a:ext>
            </a:extLst>
          </p:cNvPr>
          <p:cNvSpPr>
            <a:spLocks noGrp="1"/>
          </p:cNvSpPr>
          <p:nvPr>
            <p:ph type="title"/>
          </p:nvPr>
        </p:nvSpPr>
        <p:spPr>
          <a:xfrm>
            <a:off x="114300" y="304801"/>
            <a:ext cx="11963400" cy="914400"/>
          </a:xfrm>
          <a:prstGeom prst="rect">
            <a:avLst/>
          </a:prstGeom>
        </p:spPr>
        <p:txBody>
          <a:bodyPr>
            <a:normAutofit/>
          </a:bodyPr>
          <a:lstStyle>
            <a:lvl1pPr algn="l" defTabSz="914400" rtl="0" eaLnBrk="1" latinLnBrk="0" hangingPunct="1">
              <a:lnSpc>
                <a:spcPct val="90000"/>
              </a:lnSpc>
              <a:spcBef>
                <a:spcPct val="0"/>
              </a:spcBef>
              <a:buNone/>
              <a:defRPr lang="en-US" sz="2800" b="1" kern="1200" dirty="0">
                <a:solidFill>
                  <a:schemeClr val="accent1"/>
                </a:solidFill>
                <a:latin typeface="+mj-lt"/>
                <a:ea typeface="+mj-ea"/>
                <a:cs typeface="+mj-cs"/>
              </a:defRPr>
            </a:lvl1pPr>
          </a:lstStyle>
          <a:p>
            <a:r>
              <a:rPr lang="en-US"/>
              <a:t>Click to edit Master title style</a:t>
            </a:r>
          </a:p>
        </p:txBody>
      </p:sp>
      <p:sp>
        <p:nvSpPr>
          <p:cNvPr id="5" name="TextBox 4">
            <a:extLst>
              <a:ext uri="{FF2B5EF4-FFF2-40B4-BE49-F238E27FC236}">
                <a16:creationId xmlns:a16="http://schemas.microsoft.com/office/drawing/2014/main" id="{60563C0B-70EC-4A3E-A9F1-3B69C9F939A6}"/>
              </a:ext>
            </a:extLst>
          </p:cNvPr>
          <p:cNvSpPr txBox="1"/>
          <p:nvPr userDrawn="1"/>
        </p:nvSpPr>
        <p:spPr>
          <a:xfrm>
            <a:off x="11699442" y="6611779"/>
            <a:ext cx="340158" cy="246221"/>
          </a:xfrm>
          <a:prstGeom prst="rect">
            <a:avLst/>
          </a:prstGeom>
          <a:noFill/>
        </p:spPr>
        <p:txBody>
          <a:bodyPr wrap="none" rtlCol="0" anchor="ctr">
            <a:spAutoFit/>
          </a:bodyPr>
          <a:lstStyle/>
          <a:p>
            <a:pPr algn="r"/>
            <a:fld id="{4B67F39A-F7CC-4FB9-BE90-40F2866750A3}" type="slidenum">
              <a:rPr lang="en-US" sz="1000" smtClean="0">
                <a:solidFill>
                  <a:schemeClr val="bg1">
                    <a:lumMod val="50000"/>
                  </a:schemeClr>
                </a:solidFill>
              </a:rPr>
              <a:pPr algn="r"/>
              <a:t>‹#›</a:t>
            </a:fld>
            <a:endParaRPr lang="en-US" sz="1000">
              <a:solidFill>
                <a:schemeClr val="bg1">
                  <a:lumMod val="50000"/>
                </a:schemeClr>
              </a:solidFill>
            </a:endParaRPr>
          </a:p>
        </p:txBody>
      </p:sp>
      <p:pic>
        <p:nvPicPr>
          <p:cNvPr id="6" name="Picture 5">
            <a:extLst>
              <a:ext uri="{FF2B5EF4-FFF2-40B4-BE49-F238E27FC236}">
                <a16:creationId xmlns:a16="http://schemas.microsoft.com/office/drawing/2014/main" id="{4301C6D7-AA59-434F-A76B-168DF730565B}"/>
              </a:ext>
            </a:extLst>
          </p:cNvPr>
          <p:cNvPicPr>
            <a:picLocks noChangeAspect="1"/>
          </p:cNvPicPr>
          <p:nvPr userDrawn="1"/>
        </p:nvPicPr>
        <p:blipFill>
          <a:blip r:embed="rId5">
            <a:extLst>
              <a:ext uri="{28A0092B-C50C-407E-A947-70E740481C1C}">
                <a14:useLocalDpi xmlns:a14="http://schemas.microsoft.com/office/drawing/2010/main" val="0"/>
              </a:ext>
            </a:extLst>
          </a:blip>
          <a:srcRect/>
          <a:stretch/>
        </p:blipFill>
        <p:spPr>
          <a:xfrm>
            <a:off x="114300" y="6609377"/>
            <a:ext cx="917576" cy="192024"/>
          </a:xfrm>
          <a:prstGeom prst="rect">
            <a:avLst/>
          </a:prstGeom>
        </p:spPr>
      </p:pic>
    </p:spTree>
    <p:extLst>
      <p:ext uri="{BB962C8B-B14F-4D97-AF65-F5344CB8AC3E}">
        <p14:creationId xmlns:p14="http://schemas.microsoft.com/office/powerpoint/2010/main" val="3705661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Only Abstract Dark">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CE85163-640C-250F-C506-532106F27B3B}"/>
              </a:ext>
            </a:extLst>
          </p:cNvPr>
          <p:cNvSpPr/>
          <p:nvPr userDrawn="1"/>
        </p:nvSpPr>
        <p:spPr>
          <a:xfrm>
            <a:off x="0" y="0"/>
            <a:ext cx="12192000" cy="6858000"/>
          </a:xfrm>
          <a:prstGeom prst="rect">
            <a:avLst/>
          </a:prstGeom>
          <a:solidFill>
            <a:srgbClr val="00153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9" name="Picture 8" descr="A blue and black background with lines and dots&#10;&#10;Description automatically generated">
            <a:extLst>
              <a:ext uri="{FF2B5EF4-FFF2-40B4-BE49-F238E27FC236}">
                <a16:creationId xmlns:a16="http://schemas.microsoft.com/office/drawing/2014/main" id="{749C0156-20A9-D69E-04EA-CDA6DB1FD8A4}"/>
              </a:ext>
            </a:extLst>
          </p:cNvPr>
          <p:cNvPicPr>
            <a:picLocks noChangeAspect="1"/>
          </p:cNvPicPr>
          <p:nvPr userDrawn="1"/>
        </p:nvPicPr>
        <p:blipFill>
          <a:blip r:embed="rId2">
            <a:alphaModFix amt="20000"/>
            <a:extLst>
              <a:ext uri="{BEBA8EAE-BF5A-486C-A8C5-ECC9F3942E4B}">
                <a14:imgProps xmlns:a14="http://schemas.microsoft.com/office/drawing/2010/main">
                  <a14:imgLayer r:embed="rId3">
                    <a14:imgEffect>
                      <a14:brightnessContrast bright="-20000"/>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0" name="Picture 9" descr="A blue background with a circular object&#10;&#10;Description automatically generated with medium confidence">
            <a:extLst>
              <a:ext uri="{FF2B5EF4-FFF2-40B4-BE49-F238E27FC236}">
                <a16:creationId xmlns:a16="http://schemas.microsoft.com/office/drawing/2014/main" id="{C5FE69FD-52E8-C509-4E21-23A7CFCD0F67}"/>
              </a:ext>
            </a:extLst>
          </p:cNvPr>
          <p:cNvPicPr>
            <a:picLocks noChangeAspect="1"/>
          </p:cNvPicPr>
          <p:nvPr userDrawn="1"/>
        </p:nvPicPr>
        <p:blipFill rotWithShape="1">
          <a:blip r:embed="rId4">
            <a:alphaModFix amt="50000"/>
            <a:extLst>
              <a:ext uri="{28A0092B-C50C-407E-A947-70E740481C1C}">
                <a14:useLocalDpi xmlns:a14="http://schemas.microsoft.com/office/drawing/2010/main" val="0"/>
              </a:ext>
            </a:extLst>
          </a:blip>
          <a:srcRect b="29015"/>
          <a:stretch/>
        </p:blipFill>
        <p:spPr>
          <a:xfrm>
            <a:off x="7566988" y="1"/>
            <a:ext cx="4625011" cy="1955799"/>
          </a:xfrm>
          <a:prstGeom prst="rect">
            <a:avLst/>
          </a:prstGeom>
        </p:spPr>
      </p:pic>
      <p:sp>
        <p:nvSpPr>
          <p:cNvPr id="2" name="Title 1">
            <a:extLst>
              <a:ext uri="{FF2B5EF4-FFF2-40B4-BE49-F238E27FC236}">
                <a16:creationId xmlns:a16="http://schemas.microsoft.com/office/drawing/2014/main" id="{B9B60717-85BB-4946-BD9A-F5376570330B}"/>
              </a:ext>
            </a:extLst>
          </p:cNvPr>
          <p:cNvSpPr>
            <a:spLocks noGrp="1"/>
          </p:cNvSpPr>
          <p:nvPr>
            <p:ph type="title"/>
          </p:nvPr>
        </p:nvSpPr>
        <p:spPr>
          <a:xfrm>
            <a:off x="114300" y="304801"/>
            <a:ext cx="11963400" cy="914400"/>
          </a:xfrm>
          <a:prstGeom prst="rect">
            <a:avLst/>
          </a:prstGeom>
        </p:spPr>
        <p:txBody>
          <a:bodyPr>
            <a:normAutofit/>
          </a:bodyPr>
          <a:lstStyle>
            <a:lvl1pPr>
              <a:defRPr sz="2800" b="1">
                <a:solidFill>
                  <a:schemeClr val="bg1"/>
                </a:solidFill>
              </a:defRPr>
            </a:lvl1pPr>
          </a:lstStyle>
          <a:p>
            <a:r>
              <a:rPr lang="en-US"/>
              <a:t>Click to edit Master title style</a:t>
            </a:r>
          </a:p>
        </p:txBody>
      </p:sp>
      <p:sp>
        <p:nvSpPr>
          <p:cNvPr id="5" name="TextBox 4">
            <a:extLst>
              <a:ext uri="{FF2B5EF4-FFF2-40B4-BE49-F238E27FC236}">
                <a16:creationId xmlns:a16="http://schemas.microsoft.com/office/drawing/2014/main" id="{60563C0B-70EC-4A3E-A9F1-3B69C9F939A6}"/>
              </a:ext>
            </a:extLst>
          </p:cNvPr>
          <p:cNvSpPr txBox="1"/>
          <p:nvPr userDrawn="1"/>
        </p:nvSpPr>
        <p:spPr>
          <a:xfrm>
            <a:off x="11699442" y="6611779"/>
            <a:ext cx="340158" cy="246221"/>
          </a:xfrm>
          <a:prstGeom prst="rect">
            <a:avLst/>
          </a:prstGeom>
          <a:noFill/>
        </p:spPr>
        <p:txBody>
          <a:bodyPr wrap="none" rtlCol="0" anchor="ctr">
            <a:spAutoFit/>
          </a:bodyPr>
          <a:lstStyle/>
          <a:p>
            <a:pPr algn="r"/>
            <a:fld id="{4B67F39A-F7CC-4FB9-BE90-40F2866750A3}" type="slidenum">
              <a:rPr lang="en-US" sz="1000" smtClean="0">
                <a:solidFill>
                  <a:schemeClr val="bg1">
                    <a:lumMod val="50000"/>
                  </a:schemeClr>
                </a:solidFill>
              </a:rPr>
              <a:pPr algn="r"/>
              <a:t>‹#›</a:t>
            </a:fld>
            <a:endParaRPr lang="en-US" sz="1000">
              <a:solidFill>
                <a:schemeClr val="bg1">
                  <a:lumMod val="50000"/>
                </a:schemeClr>
              </a:solidFill>
            </a:endParaRPr>
          </a:p>
        </p:txBody>
      </p:sp>
      <p:pic>
        <p:nvPicPr>
          <p:cNvPr id="7" name="Picture 6">
            <a:extLst>
              <a:ext uri="{FF2B5EF4-FFF2-40B4-BE49-F238E27FC236}">
                <a16:creationId xmlns:a16="http://schemas.microsoft.com/office/drawing/2014/main" id="{5D2AAE0D-3E79-4B82-0CD5-2D72DED72A6B}"/>
              </a:ext>
            </a:extLst>
          </p:cNvPr>
          <p:cNvPicPr>
            <a:picLocks noChangeAspect="1"/>
          </p:cNvPicPr>
          <p:nvPr userDrawn="1"/>
        </p:nvPicPr>
        <p:blipFill>
          <a:blip r:embed="rId5">
            <a:extLst>
              <a:ext uri="{28A0092B-C50C-407E-A947-70E740481C1C}">
                <a14:useLocalDpi xmlns:a14="http://schemas.microsoft.com/office/drawing/2010/main" val="0"/>
              </a:ext>
            </a:extLst>
          </a:blip>
          <a:srcRect/>
          <a:stretch/>
        </p:blipFill>
        <p:spPr>
          <a:xfrm>
            <a:off x="114300" y="6615644"/>
            <a:ext cx="987552" cy="194134"/>
          </a:xfrm>
          <a:prstGeom prst="rect">
            <a:avLst/>
          </a:prstGeom>
        </p:spPr>
      </p:pic>
    </p:spTree>
    <p:extLst>
      <p:ext uri="{BB962C8B-B14F-4D97-AF65-F5344CB8AC3E}">
        <p14:creationId xmlns:p14="http://schemas.microsoft.com/office/powerpoint/2010/main" val="42329386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2E71CFB-39F8-4E55-9B31-B9A979E45B5A}"/>
              </a:ext>
            </a:extLst>
          </p:cNvPr>
          <p:cNvSpPr txBox="1"/>
          <p:nvPr userDrawn="1"/>
        </p:nvSpPr>
        <p:spPr>
          <a:xfrm>
            <a:off x="11699442" y="6611779"/>
            <a:ext cx="340158" cy="246221"/>
          </a:xfrm>
          <a:prstGeom prst="rect">
            <a:avLst/>
          </a:prstGeom>
          <a:noFill/>
        </p:spPr>
        <p:txBody>
          <a:bodyPr wrap="none" rtlCol="0" anchor="ctr">
            <a:spAutoFit/>
          </a:bodyPr>
          <a:lstStyle/>
          <a:p>
            <a:pPr algn="r"/>
            <a:fld id="{4B67F39A-F7CC-4FB9-BE90-40F2866750A3}" type="slidenum">
              <a:rPr lang="en-US" sz="1000" smtClean="0">
                <a:solidFill>
                  <a:schemeClr val="bg1">
                    <a:lumMod val="50000"/>
                  </a:schemeClr>
                </a:solidFill>
              </a:rPr>
              <a:pPr algn="r"/>
              <a:t>‹#›</a:t>
            </a:fld>
            <a:endParaRPr lang="en-US" sz="1000">
              <a:solidFill>
                <a:schemeClr val="bg1">
                  <a:lumMod val="50000"/>
                </a:schemeClr>
              </a:solidFill>
            </a:endParaRPr>
          </a:p>
        </p:txBody>
      </p:sp>
      <p:pic>
        <p:nvPicPr>
          <p:cNvPr id="3" name="Picture 2">
            <a:extLst>
              <a:ext uri="{FF2B5EF4-FFF2-40B4-BE49-F238E27FC236}">
                <a16:creationId xmlns:a16="http://schemas.microsoft.com/office/drawing/2014/main" id="{607113A5-DF9A-3BD4-8274-C7C251971D8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14300" y="6609377"/>
            <a:ext cx="917576" cy="192024"/>
          </a:xfrm>
          <a:prstGeom prst="rect">
            <a:avLst/>
          </a:prstGeom>
        </p:spPr>
      </p:pic>
    </p:spTree>
    <p:extLst>
      <p:ext uri="{BB962C8B-B14F-4D97-AF65-F5344CB8AC3E}">
        <p14:creationId xmlns:p14="http://schemas.microsoft.com/office/powerpoint/2010/main" val="38595110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872869955"/>
      </p:ext>
    </p:extLst>
  </p:cSld>
  <p:clrMap bg1="lt1" tx1="dk1" bg2="lt2" tx2="dk2" accent1="accent1" accent2="accent2" accent3="accent3" accent4="accent4" accent5="accent5" accent6="accent6" hlink="hlink" folHlink="folHlink"/>
  <p:sldLayoutIdLst>
    <p:sldLayoutId id="2147483765" r:id="rId1"/>
    <p:sldLayoutId id="2147483771" r:id="rId2"/>
    <p:sldLayoutId id="2147483779" r:id="rId3"/>
    <p:sldLayoutId id="2147483730" r:id="rId4"/>
    <p:sldLayoutId id="2147483744" r:id="rId5"/>
    <p:sldLayoutId id="2147483772" r:id="rId6"/>
    <p:sldLayoutId id="2147483780" r:id="rId7"/>
    <p:sldLayoutId id="2147483745" r:id="rId8"/>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p15:clr>
            <a:srgbClr val="F26B43"/>
          </p15:clr>
        </p15:guide>
        <p15:guide id="2" orient="horz" pos="2160">
          <p15:clr>
            <a:srgbClr val="F26B43"/>
          </p15:clr>
        </p15:guide>
        <p15:guide id="3" orient="horz" pos="48">
          <p15:clr>
            <a:srgbClr val="A4A3A4"/>
          </p15:clr>
        </p15:guide>
        <p15:guide id="4" orient="horz" pos="192">
          <p15:clr>
            <a:srgbClr val="A4A3A4"/>
          </p15:clr>
        </p15:guide>
        <p15:guide id="5" orient="horz" pos="768">
          <p15:clr>
            <a:srgbClr val="A4A3A4"/>
          </p15:clr>
        </p15:guide>
        <p15:guide id="6" orient="horz" pos="2088">
          <p15:clr>
            <a:srgbClr val="A4A3A4"/>
          </p15:clr>
        </p15:guide>
        <p15:guide id="7" orient="horz" pos="2232">
          <p15:clr>
            <a:srgbClr val="A4A3A4"/>
          </p15:clr>
        </p15:guide>
        <p15:guide id="8" orient="horz" pos="4200">
          <p15:clr>
            <a:srgbClr val="A4A3A4"/>
          </p15:clr>
        </p15:guide>
        <p15:guide id="9" pos="72">
          <p15:clr>
            <a:srgbClr val="A4A3A4"/>
          </p15:clr>
        </p15:guide>
        <p15:guide id="10" pos="3768">
          <p15:clr>
            <a:srgbClr val="A4A3A4"/>
          </p15:clr>
        </p15:guide>
        <p15:guide id="11" pos="3912">
          <p15:clr>
            <a:srgbClr val="A4A3A4"/>
          </p15:clr>
        </p15:guide>
        <p15:guide id="12" pos="7608">
          <p15:clr>
            <a:srgbClr val="A4A3A4"/>
          </p15:clr>
        </p15:guide>
        <p15:guide id="13" orient="horz" pos="2496">
          <p15:clr>
            <a:srgbClr val="A4A3A4"/>
          </p15:clr>
        </p15:guide>
        <p15:guide id="14" pos="264">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png"/></Relationships>
</file>

<file path=ppt/slides/_rels/slide10.xml.rels><?xml version="1.0" encoding="UTF-8" standalone="yes"?>
<Relationships xmlns="http://schemas.openxmlformats.org/package/2006/relationships"><Relationship Id="rId3" Type="http://schemas.openxmlformats.org/officeDocument/2006/relationships/hyperlink" Target="https://www.linkedin.com/company/trianz" TargetMode="External"/><Relationship Id="rId2" Type="http://schemas.openxmlformats.org/officeDocument/2006/relationships/hyperlink" Target="https://www.facebook.com/Trianz" TargetMode="External"/><Relationship Id="rId1" Type="http://schemas.openxmlformats.org/officeDocument/2006/relationships/slideLayout" Target="../slideLayouts/slideLayout2.xml"/><Relationship Id="rId6" Type="http://schemas.openxmlformats.org/officeDocument/2006/relationships/image" Target="../media/image30.png"/><Relationship Id="rId5" Type="http://schemas.openxmlformats.org/officeDocument/2006/relationships/hyperlink" Target="https://x.com/trianz" TargetMode="External"/><Relationship Id="rId4" Type="http://schemas.openxmlformats.org/officeDocument/2006/relationships/image" Target="../media/image29.png"/></Relationships>
</file>

<file path=ppt/slides/_rels/slide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6.xml"/><Relationship Id="rId4" Type="http://schemas.openxmlformats.org/officeDocument/2006/relationships/image" Target="../media/image1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3.png"/><Relationship Id="rId1" Type="http://schemas.openxmlformats.org/officeDocument/2006/relationships/slideLayout" Target="../slideLayouts/slideLayout6.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3.png"/><Relationship Id="rId1" Type="http://schemas.openxmlformats.org/officeDocument/2006/relationships/slideLayout" Target="../slideLayouts/slideLayout6.xml"/><Relationship Id="rId4" Type="http://schemas.openxmlformats.org/officeDocument/2006/relationships/image" Target="../media/image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image" Target="../media/image26.svg"/><Relationship Id="rId3" Type="http://schemas.openxmlformats.org/officeDocument/2006/relationships/tags" Target="../tags/tag3.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image" Target="../media/image25.png"/><Relationship Id="rId2" Type="http://schemas.openxmlformats.org/officeDocument/2006/relationships/tags" Target="../tags/tag2.xml"/><Relationship Id="rId16" Type="http://schemas.openxmlformats.org/officeDocument/2006/relationships/image" Target="../media/image15.svg"/><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5" Type="http://schemas.openxmlformats.org/officeDocument/2006/relationships/tags" Target="../tags/tag5.xml"/><Relationship Id="rId15" Type="http://schemas.openxmlformats.org/officeDocument/2006/relationships/image" Target="../media/image14.png"/><Relationship Id="rId10" Type="http://schemas.openxmlformats.org/officeDocument/2006/relationships/tags" Target="../tags/tag10.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6.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5EFB03F-5DB1-0EA1-A885-2F92DEEE322E}"/>
              </a:ext>
            </a:extLst>
          </p:cNvPr>
          <p:cNvPicPr>
            <a:picLocks noChangeAspect="1"/>
          </p:cNvPicPr>
          <p:nvPr/>
        </p:nvPicPr>
        <p:blipFill rotWithShape="1">
          <a:blip r:embed="rId2"/>
          <a:srcRect r="27729" b="33634"/>
          <a:stretch/>
        </p:blipFill>
        <p:spPr>
          <a:xfrm>
            <a:off x="5256896" y="4114800"/>
            <a:ext cx="6935104" cy="2743200"/>
          </a:xfrm>
          <a:prstGeom prst="rect">
            <a:avLst/>
          </a:prstGeom>
        </p:spPr>
      </p:pic>
      <p:sp>
        <p:nvSpPr>
          <p:cNvPr id="2" name="Subtitle 1">
            <a:extLst>
              <a:ext uri="{FF2B5EF4-FFF2-40B4-BE49-F238E27FC236}">
                <a16:creationId xmlns:a16="http://schemas.microsoft.com/office/drawing/2014/main" id="{AD8C2994-B34D-C2C8-D4E7-0DD7DCA0BBAE}"/>
              </a:ext>
            </a:extLst>
          </p:cNvPr>
          <p:cNvSpPr>
            <a:spLocks noGrp="1"/>
          </p:cNvSpPr>
          <p:nvPr>
            <p:ph type="subTitle" idx="1"/>
          </p:nvPr>
        </p:nvSpPr>
        <p:spPr/>
        <p:txBody>
          <a:bodyPr lIns="91440" tIns="45720" rIns="91440" bIns="45720" anchor="t"/>
          <a:lstStyle/>
          <a:p>
            <a:pPr marL="1828800" indent="-1828800">
              <a:tabLst>
                <a:tab pos="1828800" algn="l"/>
              </a:tabLst>
            </a:pPr>
            <a:r>
              <a:rPr lang="en-US" sz="1800" dirty="0">
                <a:solidFill>
                  <a:schemeClr val="accent6">
                    <a:lumMod val="50000"/>
                  </a:schemeClr>
                </a:solidFill>
                <a:latin typeface="+mj-lt"/>
              </a:rPr>
              <a:t>November </a:t>
            </a:r>
            <a:r>
              <a:rPr lang="en-US" dirty="0">
                <a:solidFill>
                  <a:schemeClr val="accent6">
                    <a:lumMod val="50000"/>
                  </a:schemeClr>
                </a:solidFill>
                <a:latin typeface="+mj-lt"/>
              </a:rPr>
              <a:t>19</a:t>
            </a:r>
            <a:r>
              <a:rPr lang="en-US" sz="1800" dirty="0">
                <a:solidFill>
                  <a:schemeClr val="accent6">
                    <a:lumMod val="50000"/>
                  </a:schemeClr>
                </a:solidFill>
                <a:latin typeface="+mj-lt"/>
              </a:rPr>
              <a:t>, 2024</a:t>
            </a:r>
          </a:p>
        </p:txBody>
      </p:sp>
      <p:sp>
        <p:nvSpPr>
          <p:cNvPr id="3" name="Title 2">
            <a:extLst>
              <a:ext uri="{FF2B5EF4-FFF2-40B4-BE49-F238E27FC236}">
                <a16:creationId xmlns:a16="http://schemas.microsoft.com/office/drawing/2014/main" id="{064BFB95-B409-293F-8B67-9865CBC44E52}"/>
              </a:ext>
            </a:extLst>
          </p:cNvPr>
          <p:cNvSpPr>
            <a:spLocks noGrp="1"/>
          </p:cNvSpPr>
          <p:nvPr>
            <p:ph type="ctrTitle"/>
          </p:nvPr>
        </p:nvSpPr>
        <p:spPr>
          <a:xfrm>
            <a:off x="324395" y="2194560"/>
            <a:ext cx="7349023" cy="1920240"/>
          </a:xfrm>
        </p:spPr>
        <p:txBody>
          <a:bodyPr/>
          <a:lstStyle/>
          <a:p>
            <a:r>
              <a:rPr lang="en-US" sz="1800">
                <a:solidFill>
                  <a:schemeClr val="accent1"/>
                </a:solidFill>
              </a:rPr>
              <a:t>NYL Core Modernization</a:t>
            </a:r>
            <a:br>
              <a:rPr lang="en-US" sz="1800">
                <a:solidFill>
                  <a:schemeClr val="accent1"/>
                </a:solidFill>
              </a:rPr>
            </a:br>
            <a:r>
              <a:rPr lang="en-US" sz="1800">
                <a:solidFill>
                  <a:schemeClr val="accent1"/>
                </a:solidFill>
              </a:rPr>
              <a:t>Automation QA Collaboration with Business Users</a:t>
            </a:r>
          </a:p>
        </p:txBody>
      </p:sp>
      <p:pic>
        <p:nvPicPr>
          <p:cNvPr id="5" name="Picture 4">
            <a:extLst>
              <a:ext uri="{FF2B5EF4-FFF2-40B4-BE49-F238E27FC236}">
                <a16:creationId xmlns:a16="http://schemas.microsoft.com/office/drawing/2014/main" id="{86F1E541-77BE-6EA3-2627-85A051A281C1}"/>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auto">
          <a:xfrm>
            <a:off x="471992" y="5851017"/>
            <a:ext cx="920710" cy="462132"/>
          </a:xfrm>
          <a:prstGeom prst="rect">
            <a:avLst/>
          </a:prstGeom>
          <a:noFill/>
          <a:ln>
            <a:noFill/>
          </a:ln>
        </p:spPr>
      </p:pic>
      <p:pic>
        <p:nvPicPr>
          <p:cNvPr id="7" name="Picture 2" descr="New York Life Insurance Review: Whole and Universal Life - ValuePenguin">
            <a:extLst>
              <a:ext uri="{FF2B5EF4-FFF2-40B4-BE49-F238E27FC236}">
                <a16:creationId xmlns:a16="http://schemas.microsoft.com/office/drawing/2014/main" id="{E9F4D89C-B39D-8C5F-6233-F4EC610BF8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190394" y="401515"/>
            <a:ext cx="1800225" cy="1028700"/>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5">
            <a:extLst>
              <a:ext uri="{FF2B5EF4-FFF2-40B4-BE49-F238E27FC236}">
                <a16:creationId xmlns:a16="http://schemas.microsoft.com/office/drawing/2014/main" id="{97C226CA-946A-EE55-4CC6-0BBF455C2DA9}"/>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725196" y="1855084"/>
            <a:ext cx="4812416" cy="4812416"/>
          </a:xfrm>
          <a:prstGeom prst="rect">
            <a:avLst/>
          </a:prstGeom>
        </p:spPr>
      </p:pic>
    </p:spTree>
    <p:extLst>
      <p:ext uri="{BB962C8B-B14F-4D97-AF65-F5344CB8AC3E}">
        <p14:creationId xmlns:p14="http://schemas.microsoft.com/office/powerpoint/2010/main" val="37700050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265212-E353-4B68-8772-854D25BA486A}"/>
              </a:ext>
            </a:extLst>
          </p:cNvPr>
          <p:cNvSpPr txBox="1">
            <a:spLocks/>
          </p:cNvSpPr>
          <p:nvPr/>
        </p:nvSpPr>
        <p:spPr>
          <a:xfrm>
            <a:off x="831850" y="2606040"/>
            <a:ext cx="10515600" cy="1645920"/>
          </a:xfrm>
          <a:prstGeom prst="rect">
            <a:avLst/>
          </a:prstGeom>
        </p:spPr>
        <p:txBody>
          <a:bodyPr anchor="ct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800">
                <a:solidFill>
                  <a:schemeClr val="accent1"/>
                </a:solidFill>
              </a:rPr>
              <a:t>Thank you</a:t>
            </a:r>
          </a:p>
          <a:p>
            <a:pPr algn="ctr"/>
            <a:r>
              <a:rPr lang="en-US" sz="1400">
                <a:solidFill>
                  <a:schemeClr val="accent1"/>
                </a:solidFill>
              </a:rPr>
              <a:t>Automation QA  Trianz  Team</a:t>
            </a:r>
          </a:p>
        </p:txBody>
      </p:sp>
      <p:sp>
        <p:nvSpPr>
          <p:cNvPr id="3" name="Text Placeholder 2">
            <a:extLst>
              <a:ext uri="{FF2B5EF4-FFF2-40B4-BE49-F238E27FC236}">
                <a16:creationId xmlns:a16="http://schemas.microsoft.com/office/drawing/2014/main" id="{DAFE6E25-A876-4A91-A5A7-1E6AC6B77D67}"/>
              </a:ext>
            </a:extLst>
          </p:cNvPr>
          <p:cNvSpPr txBox="1">
            <a:spLocks/>
          </p:cNvSpPr>
          <p:nvPr/>
        </p:nvSpPr>
        <p:spPr>
          <a:xfrm>
            <a:off x="2026920" y="5458968"/>
            <a:ext cx="8138160" cy="576072"/>
          </a:xfrm>
          <a:prstGeom prst="rect">
            <a:avLst/>
          </a:prstGeom>
        </p:spPr>
        <p:txBody>
          <a:bodyPr anchor="b">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1000">
                <a:solidFill>
                  <a:schemeClr val="accent1">
                    <a:lumMod val="75000"/>
                  </a:schemeClr>
                </a:solidFill>
              </a:rPr>
              <a:t>The content in this document is copyrighted; any unauthorized use – in part or full – may violate the copyright, trademark, and other laws. This document may not be modified, reproduced or publicly displayed, performed or distributed, or used for any public or commercial purposes. The Trianz name and its products are subject to trademark and copyright protections, regardless of how and where referenced. </a:t>
            </a:r>
          </a:p>
        </p:txBody>
      </p:sp>
      <p:grpSp>
        <p:nvGrpSpPr>
          <p:cNvPr id="4" name="Group 3">
            <a:extLst>
              <a:ext uri="{FF2B5EF4-FFF2-40B4-BE49-F238E27FC236}">
                <a16:creationId xmlns:a16="http://schemas.microsoft.com/office/drawing/2014/main" id="{C43AA12F-9310-435F-BDA8-CF5E0BB8EB0D}"/>
              </a:ext>
            </a:extLst>
          </p:cNvPr>
          <p:cNvGrpSpPr/>
          <p:nvPr/>
        </p:nvGrpSpPr>
        <p:grpSpPr>
          <a:xfrm>
            <a:off x="6478733" y="4879650"/>
            <a:ext cx="329184" cy="329184"/>
            <a:chOff x="1851651" y="10086115"/>
            <a:chExt cx="658368" cy="658368"/>
          </a:xfrm>
        </p:grpSpPr>
        <p:sp>
          <p:nvSpPr>
            <p:cNvPr id="5" name="Oval 4">
              <a:hlinkClick r:id="rId2"/>
              <a:extLst>
                <a:ext uri="{FF2B5EF4-FFF2-40B4-BE49-F238E27FC236}">
                  <a16:creationId xmlns:a16="http://schemas.microsoft.com/office/drawing/2014/main" id="{6220AE53-8A6C-46CE-A6F0-E5A3F5592975}"/>
                </a:ext>
              </a:extLst>
            </p:cNvPr>
            <p:cNvSpPr/>
            <p:nvPr/>
          </p:nvSpPr>
          <p:spPr>
            <a:xfrm>
              <a:off x="1851651" y="10086115"/>
              <a:ext cx="658368" cy="658368"/>
            </a:xfrm>
            <a:prstGeom prst="ellipse">
              <a:avLst/>
            </a:prstGeom>
            <a:solidFill>
              <a:schemeClr val="accent3"/>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50"/>
            </a:p>
          </p:txBody>
        </p:sp>
        <p:sp>
          <p:nvSpPr>
            <p:cNvPr id="6" name="Freeform 9">
              <a:hlinkClick r:id="rId2"/>
              <a:extLst>
                <a:ext uri="{FF2B5EF4-FFF2-40B4-BE49-F238E27FC236}">
                  <a16:creationId xmlns:a16="http://schemas.microsoft.com/office/drawing/2014/main" id="{0F3A33D8-9FAC-4E01-B4D9-3A97AB79C41D}"/>
                </a:ext>
              </a:extLst>
            </p:cNvPr>
            <p:cNvSpPr>
              <a:spLocks/>
            </p:cNvSpPr>
            <p:nvPr/>
          </p:nvSpPr>
          <p:spPr bwMode="auto">
            <a:xfrm>
              <a:off x="2100546" y="10232643"/>
              <a:ext cx="160578" cy="365315"/>
            </a:xfrm>
            <a:custGeom>
              <a:avLst/>
              <a:gdLst>
                <a:gd name="T0" fmla="*/ 13 w 20"/>
                <a:gd name="T1" fmla="*/ 14 h 44"/>
                <a:gd name="T2" fmla="*/ 13 w 20"/>
                <a:gd name="T3" fmla="*/ 10 h 44"/>
                <a:gd name="T4" fmla="*/ 15 w 20"/>
                <a:gd name="T5" fmla="*/ 8 h 44"/>
                <a:gd name="T6" fmla="*/ 20 w 20"/>
                <a:gd name="T7" fmla="*/ 8 h 44"/>
                <a:gd name="T8" fmla="*/ 20 w 20"/>
                <a:gd name="T9" fmla="*/ 0 h 44"/>
                <a:gd name="T10" fmla="*/ 13 w 20"/>
                <a:gd name="T11" fmla="*/ 0 h 44"/>
                <a:gd name="T12" fmla="*/ 4 w 20"/>
                <a:gd name="T13" fmla="*/ 10 h 44"/>
                <a:gd name="T14" fmla="*/ 4 w 20"/>
                <a:gd name="T15" fmla="*/ 14 h 44"/>
                <a:gd name="T16" fmla="*/ 0 w 20"/>
                <a:gd name="T17" fmla="*/ 14 h 44"/>
                <a:gd name="T18" fmla="*/ 0 w 20"/>
                <a:gd name="T19" fmla="*/ 19 h 44"/>
                <a:gd name="T20" fmla="*/ 0 w 20"/>
                <a:gd name="T21" fmla="*/ 22 h 44"/>
                <a:gd name="T22" fmla="*/ 4 w 20"/>
                <a:gd name="T23" fmla="*/ 22 h 44"/>
                <a:gd name="T24" fmla="*/ 4 w 20"/>
                <a:gd name="T25" fmla="*/ 44 h 44"/>
                <a:gd name="T26" fmla="*/ 13 w 20"/>
                <a:gd name="T27" fmla="*/ 44 h 44"/>
                <a:gd name="T28" fmla="*/ 13 w 20"/>
                <a:gd name="T29" fmla="*/ 22 h 44"/>
                <a:gd name="T30" fmla="*/ 19 w 20"/>
                <a:gd name="T31" fmla="*/ 22 h 44"/>
                <a:gd name="T32" fmla="*/ 20 w 20"/>
                <a:gd name="T33" fmla="*/ 19 h 44"/>
                <a:gd name="T34" fmla="*/ 20 w 20"/>
                <a:gd name="T35" fmla="*/ 14 h 44"/>
                <a:gd name="T36" fmla="*/ 13 w 20"/>
                <a:gd name="T37" fmla="*/ 1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 h="44">
                  <a:moveTo>
                    <a:pt x="13" y="14"/>
                  </a:moveTo>
                  <a:cubicBezTo>
                    <a:pt x="13" y="10"/>
                    <a:pt x="13" y="10"/>
                    <a:pt x="13" y="10"/>
                  </a:cubicBezTo>
                  <a:cubicBezTo>
                    <a:pt x="13" y="8"/>
                    <a:pt x="14" y="8"/>
                    <a:pt x="15" y="8"/>
                  </a:cubicBezTo>
                  <a:cubicBezTo>
                    <a:pt x="16" y="8"/>
                    <a:pt x="20" y="8"/>
                    <a:pt x="20" y="8"/>
                  </a:cubicBezTo>
                  <a:cubicBezTo>
                    <a:pt x="20" y="0"/>
                    <a:pt x="20" y="0"/>
                    <a:pt x="20" y="0"/>
                  </a:cubicBezTo>
                  <a:cubicBezTo>
                    <a:pt x="13" y="0"/>
                    <a:pt x="13" y="0"/>
                    <a:pt x="13" y="0"/>
                  </a:cubicBezTo>
                  <a:cubicBezTo>
                    <a:pt x="6" y="0"/>
                    <a:pt x="4" y="6"/>
                    <a:pt x="4" y="10"/>
                  </a:cubicBezTo>
                  <a:cubicBezTo>
                    <a:pt x="4" y="14"/>
                    <a:pt x="4" y="14"/>
                    <a:pt x="4" y="14"/>
                  </a:cubicBezTo>
                  <a:cubicBezTo>
                    <a:pt x="0" y="14"/>
                    <a:pt x="0" y="14"/>
                    <a:pt x="0" y="14"/>
                  </a:cubicBezTo>
                  <a:cubicBezTo>
                    <a:pt x="0" y="19"/>
                    <a:pt x="0" y="19"/>
                    <a:pt x="0" y="19"/>
                  </a:cubicBezTo>
                  <a:cubicBezTo>
                    <a:pt x="0" y="22"/>
                    <a:pt x="0" y="22"/>
                    <a:pt x="0" y="22"/>
                  </a:cubicBezTo>
                  <a:cubicBezTo>
                    <a:pt x="4" y="22"/>
                    <a:pt x="4" y="22"/>
                    <a:pt x="4" y="22"/>
                  </a:cubicBezTo>
                  <a:cubicBezTo>
                    <a:pt x="4" y="32"/>
                    <a:pt x="4" y="44"/>
                    <a:pt x="4" y="44"/>
                  </a:cubicBezTo>
                  <a:cubicBezTo>
                    <a:pt x="13" y="44"/>
                    <a:pt x="13" y="44"/>
                    <a:pt x="13" y="44"/>
                  </a:cubicBezTo>
                  <a:cubicBezTo>
                    <a:pt x="13" y="44"/>
                    <a:pt x="13" y="32"/>
                    <a:pt x="13" y="22"/>
                  </a:cubicBezTo>
                  <a:cubicBezTo>
                    <a:pt x="19" y="22"/>
                    <a:pt x="19" y="22"/>
                    <a:pt x="19" y="22"/>
                  </a:cubicBezTo>
                  <a:cubicBezTo>
                    <a:pt x="20" y="19"/>
                    <a:pt x="20" y="19"/>
                    <a:pt x="20" y="19"/>
                  </a:cubicBezTo>
                  <a:cubicBezTo>
                    <a:pt x="20" y="14"/>
                    <a:pt x="20" y="14"/>
                    <a:pt x="20" y="14"/>
                  </a:cubicBezTo>
                  <a:lnTo>
                    <a:pt x="13" y="14"/>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IN" sz="450"/>
            </a:p>
          </p:txBody>
        </p:sp>
      </p:grpSp>
      <p:grpSp>
        <p:nvGrpSpPr>
          <p:cNvPr id="10" name="Group 9">
            <a:extLst>
              <a:ext uri="{FF2B5EF4-FFF2-40B4-BE49-F238E27FC236}">
                <a16:creationId xmlns:a16="http://schemas.microsoft.com/office/drawing/2014/main" id="{7BD3C2E3-4E62-476E-A4F5-ACE27CDDD95B}"/>
              </a:ext>
            </a:extLst>
          </p:cNvPr>
          <p:cNvGrpSpPr/>
          <p:nvPr/>
        </p:nvGrpSpPr>
        <p:grpSpPr>
          <a:xfrm>
            <a:off x="5366734" y="4879650"/>
            <a:ext cx="329184" cy="329184"/>
            <a:chOff x="3979304" y="10086115"/>
            <a:chExt cx="658368" cy="658368"/>
          </a:xfrm>
        </p:grpSpPr>
        <p:sp>
          <p:nvSpPr>
            <p:cNvPr id="11" name="Oval 10">
              <a:hlinkClick r:id="rId3"/>
              <a:extLst>
                <a:ext uri="{FF2B5EF4-FFF2-40B4-BE49-F238E27FC236}">
                  <a16:creationId xmlns:a16="http://schemas.microsoft.com/office/drawing/2014/main" id="{FB988CE2-1792-4B2C-AD0D-780216C6A8D8}"/>
                </a:ext>
              </a:extLst>
            </p:cNvPr>
            <p:cNvSpPr/>
            <p:nvPr/>
          </p:nvSpPr>
          <p:spPr>
            <a:xfrm>
              <a:off x="3979304" y="10086115"/>
              <a:ext cx="658368" cy="658368"/>
            </a:xfrm>
            <a:prstGeom prst="ellipse">
              <a:avLst/>
            </a:prstGeom>
            <a:solidFill>
              <a:schemeClr val="accent3"/>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50"/>
            </a:p>
          </p:txBody>
        </p:sp>
        <p:sp>
          <p:nvSpPr>
            <p:cNvPr id="12" name="Freeform 11">
              <a:hlinkClick r:id="rId3"/>
              <a:extLst>
                <a:ext uri="{FF2B5EF4-FFF2-40B4-BE49-F238E27FC236}">
                  <a16:creationId xmlns:a16="http://schemas.microsoft.com/office/drawing/2014/main" id="{E70666FD-57CF-47E7-9764-6777D1A2CCBF}"/>
                </a:ext>
              </a:extLst>
            </p:cNvPr>
            <p:cNvSpPr>
              <a:spLocks noEditPoints="1"/>
            </p:cNvSpPr>
            <p:nvPr/>
          </p:nvSpPr>
          <p:spPr bwMode="auto">
            <a:xfrm>
              <a:off x="4149918" y="10254721"/>
              <a:ext cx="317142" cy="321155"/>
            </a:xfrm>
            <a:custGeom>
              <a:avLst/>
              <a:gdLst>
                <a:gd name="T0" fmla="*/ 0 w 39"/>
                <a:gd name="T1" fmla="*/ 20 h 39"/>
                <a:gd name="T2" fmla="*/ 0 w 39"/>
                <a:gd name="T3" fmla="*/ 39 h 39"/>
                <a:gd name="T4" fmla="*/ 9 w 39"/>
                <a:gd name="T5" fmla="*/ 39 h 39"/>
                <a:gd name="T6" fmla="*/ 9 w 39"/>
                <a:gd name="T7" fmla="*/ 18 h 39"/>
                <a:gd name="T8" fmla="*/ 9 w 39"/>
                <a:gd name="T9" fmla="*/ 13 h 39"/>
                <a:gd name="T10" fmla="*/ 0 w 39"/>
                <a:gd name="T11" fmla="*/ 13 h 39"/>
                <a:gd name="T12" fmla="*/ 0 w 39"/>
                <a:gd name="T13" fmla="*/ 20 h 39"/>
                <a:gd name="T14" fmla="*/ 39 w 39"/>
                <a:gd name="T15" fmla="*/ 21 h 39"/>
                <a:gd name="T16" fmla="*/ 29 w 39"/>
                <a:gd name="T17" fmla="*/ 13 h 39"/>
                <a:gd name="T18" fmla="*/ 22 w 39"/>
                <a:gd name="T19" fmla="*/ 16 h 39"/>
                <a:gd name="T20" fmla="*/ 21 w 39"/>
                <a:gd name="T21" fmla="*/ 16 h 39"/>
                <a:gd name="T22" fmla="*/ 21 w 39"/>
                <a:gd name="T23" fmla="*/ 13 h 39"/>
                <a:gd name="T24" fmla="*/ 14 w 39"/>
                <a:gd name="T25" fmla="*/ 13 h 39"/>
                <a:gd name="T26" fmla="*/ 14 w 39"/>
                <a:gd name="T27" fmla="*/ 18 h 39"/>
                <a:gd name="T28" fmla="*/ 14 w 39"/>
                <a:gd name="T29" fmla="*/ 39 h 39"/>
                <a:gd name="T30" fmla="*/ 22 w 39"/>
                <a:gd name="T31" fmla="*/ 39 h 39"/>
                <a:gd name="T32" fmla="*/ 22 w 39"/>
                <a:gd name="T33" fmla="*/ 26 h 39"/>
                <a:gd name="T34" fmla="*/ 27 w 39"/>
                <a:gd name="T35" fmla="*/ 19 h 39"/>
                <a:gd name="T36" fmla="*/ 31 w 39"/>
                <a:gd name="T37" fmla="*/ 26 h 39"/>
                <a:gd name="T38" fmla="*/ 31 w 39"/>
                <a:gd name="T39" fmla="*/ 39 h 39"/>
                <a:gd name="T40" fmla="*/ 39 w 39"/>
                <a:gd name="T41" fmla="*/ 39 h 39"/>
                <a:gd name="T42" fmla="*/ 39 w 39"/>
                <a:gd name="T43" fmla="*/ 25 h 39"/>
                <a:gd name="T44" fmla="*/ 39 w 39"/>
                <a:gd name="T45" fmla="*/ 21 h 39"/>
                <a:gd name="T46" fmla="*/ 5 w 39"/>
                <a:gd name="T47" fmla="*/ 0 h 39"/>
                <a:gd name="T48" fmla="*/ 0 w 39"/>
                <a:gd name="T49" fmla="*/ 5 h 39"/>
                <a:gd name="T50" fmla="*/ 5 w 39"/>
                <a:gd name="T51" fmla="*/ 9 h 39"/>
                <a:gd name="T52" fmla="*/ 9 w 39"/>
                <a:gd name="T53" fmla="*/ 5 h 39"/>
                <a:gd name="T54" fmla="*/ 5 w 39"/>
                <a:gd name="T55"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9" h="39">
                  <a:moveTo>
                    <a:pt x="0" y="20"/>
                  </a:moveTo>
                  <a:cubicBezTo>
                    <a:pt x="0" y="39"/>
                    <a:pt x="0" y="39"/>
                    <a:pt x="0" y="39"/>
                  </a:cubicBezTo>
                  <a:cubicBezTo>
                    <a:pt x="9" y="39"/>
                    <a:pt x="9" y="39"/>
                    <a:pt x="9" y="39"/>
                  </a:cubicBezTo>
                  <a:cubicBezTo>
                    <a:pt x="9" y="18"/>
                    <a:pt x="9" y="18"/>
                    <a:pt x="9" y="18"/>
                  </a:cubicBezTo>
                  <a:cubicBezTo>
                    <a:pt x="9" y="13"/>
                    <a:pt x="9" y="13"/>
                    <a:pt x="9" y="13"/>
                  </a:cubicBezTo>
                  <a:cubicBezTo>
                    <a:pt x="0" y="13"/>
                    <a:pt x="0" y="13"/>
                    <a:pt x="0" y="13"/>
                  </a:cubicBezTo>
                  <a:lnTo>
                    <a:pt x="0" y="20"/>
                  </a:lnTo>
                  <a:close/>
                  <a:moveTo>
                    <a:pt x="39" y="21"/>
                  </a:moveTo>
                  <a:cubicBezTo>
                    <a:pt x="38" y="16"/>
                    <a:pt x="36" y="13"/>
                    <a:pt x="29" y="13"/>
                  </a:cubicBezTo>
                  <a:cubicBezTo>
                    <a:pt x="25" y="13"/>
                    <a:pt x="23" y="14"/>
                    <a:pt x="22" y="16"/>
                  </a:cubicBezTo>
                  <a:cubicBezTo>
                    <a:pt x="21" y="16"/>
                    <a:pt x="21" y="16"/>
                    <a:pt x="21" y="16"/>
                  </a:cubicBezTo>
                  <a:cubicBezTo>
                    <a:pt x="21" y="13"/>
                    <a:pt x="21" y="13"/>
                    <a:pt x="21" y="13"/>
                  </a:cubicBezTo>
                  <a:cubicBezTo>
                    <a:pt x="14" y="13"/>
                    <a:pt x="14" y="13"/>
                    <a:pt x="14" y="13"/>
                  </a:cubicBezTo>
                  <a:cubicBezTo>
                    <a:pt x="14" y="18"/>
                    <a:pt x="14" y="18"/>
                    <a:pt x="14" y="18"/>
                  </a:cubicBezTo>
                  <a:cubicBezTo>
                    <a:pt x="14" y="39"/>
                    <a:pt x="14" y="39"/>
                    <a:pt x="14" y="39"/>
                  </a:cubicBezTo>
                  <a:cubicBezTo>
                    <a:pt x="22" y="39"/>
                    <a:pt x="22" y="39"/>
                    <a:pt x="22" y="39"/>
                  </a:cubicBezTo>
                  <a:cubicBezTo>
                    <a:pt x="22" y="26"/>
                    <a:pt x="22" y="26"/>
                    <a:pt x="22" y="26"/>
                  </a:cubicBezTo>
                  <a:cubicBezTo>
                    <a:pt x="22" y="23"/>
                    <a:pt x="22" y="19"/>
                    <a:pt x="27" y="19"/>
                  </a:cubicBezTo>
                  <a:cubicBezTo>
                    <a:pt x="31" y="19"/>
                    <a:pt x="31" y="23"/>
                    <a:pt x="31" y="26"/>
                  </a:cubicBezTo>
                  <a:cubicBezTo>
                    <a:pt x="31" y="39"/>
                    <a:pt x="31" y="39"/>
                    <a:pt x="31" y="39"/>
                  </a:cubicBezTo>
                  <a:cubicBezTo>
                    <a:pt x="39" y="39"/>
                    <a:pt x="39" y="39"/>
                    <a:pt x="39" y="39"/>
                  </a:cubicBezTo>
                  <a:cubicBezTo>
                    <a:pt x="39" y="25"/>
                    <a:pt x="39" y="25"/>
                    <a:pt x="39" y="25"/>
                  </a:cubicBezTo>
                  <a:cubicBezTo>
                    <a:pt x="39" y="23"/>
                    <a:pt x="39" y="22"/>
                    <a:pt x="39" y="21"/>
                  </a:cubicBezTo>
                  <a:close/>
                  <a:moveTo>
                    <a:pt x="5" y="0"/>
                  </a:moveTo>
                  <a:cubicBezTo>
                    <a:pt x="2" y="0"/>
                    <a:pt x="0" y="2"/>
                    <a:pt x="0" y="5"/>
                  </a:cubicBezTo>
                  <a:cubicBezTo>
                    <a:pt x="0" y="7"/>
                    <a:pt x="2" y="9"/>
                    <a:pt x="5" y="9"/>
                  </a:cubicBezTo>
                  <a:cubicBezTo>
                    <a:pt x="7" y="9"/>
                    <a:pt x="9" y="7"/>
                    <a:pt x="9" y="5"/>
                  </a:cubicBezTo>
                  <a:cubicBezTo>
                    <a:pt x="9" y="2"/>
                    <a:pt x="7" y="0"/>
                    <a:pt x="5"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45720" tIns="22860" rIns="45720" bIns="22860" numCol="1" anchor="t" anchorCtr="0" compatLnSpc="1">
              <a:prstTxWarp prst="textNoShape">
                <a:avLst/>
              </a:prstTxWarp>
            </a:bodyPr>
            <a:lstStyle/>
            <a:p>
              <a:endParaRPr lang="en-IN" sz="450"/>
            </a:p>
          </p:txBody>
        </p:sp>
      </p:grpSp>
      <p:pic>
        <p:nvPicPr>
          <p:cNvPr id="15" name="Picture 14">
            <a:extLst>
              <a:ext uri="{FF2B5EF4-FFF2-40B4-BE49-F238E27FC236}">
                <a16:creationId xmlns:a16="http://schemas.microsoft.com/office/drawing/2014/main" id="{F53E1D9D-7357-7F1F-2F70-5FCBC50AA7C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206162" y="319572"/>
            <a:ext cx="1621353" cy="822960"/>
          </a:xfrm>
          <a:prstGeom prst="rect">
            <a:avLst/>
          </a:prstGeom>
          <a:noFill/>
          <a:ln>
            <a:noFill/>
          </a:ln>
        </p:spPr>
      </p:pic>
      <p:grpSp>
        <p:nvGrpSpPr>
          <p:cNvPr id="16" name="Group 15">
            <a:extLst>
              <a:ext uri="{FF2B5EF4-FFF2-40B4-BE49-F238E27FC236}">
                <a16:creationId xmlns:a16="http://schemas.microsoft.com/office/drawing/2014/main" id="{C2C84E7E-8789-82A0-5393-F27C5594FF5C}"/>
              </a:ext>
            </a:extLst>
          </p:cNvPr>
          <p:cNvGrpSpPr/>
          <p:nvPr/>
        </p:nvGrpSpPr>
        <p:grpSpPr>
          <a:xfrm>
            <a:off x="5922734" y="4879650"/>
            <a:ext cx="329184" cy="329184"/>
            <a:chOff x="5922734" y="4879650"/>
            <a:chExt cx="329184" cy="329184"/>
          </a:xfrm>
        </p:grpSpPr>
        <p:sp>
          <p:nvSpPr>
            <p:cNvPr id="8" name="Oval 7">
              <a:hlinkClick r:id="rId5"/>
              <a:extLst>
                <a:ext uri="{FF2B5EF4-FFF2-40B4-BE49-F238E27FC236}">
                  <a16:creationId xmlns:a16="http://schemas.microsoft.com/office/drawing/2014/main" id="{35887F0B-A446-4C04-8AF1-DEAB5FA07FC6}"/>
                </a:ext>
              </a:extLst>
            </p:cNvPr>
            <p:cNvSpPr/>
            <p:nvPr/>
          </p:nvSpPr>
          <p:spPr>
            <a:xfrm>
              <a:off x="5922734" y="4879650"/>
              <a:ext cx="329184" cy="329184"/>
            </a:xfrm>
            <a:prstGeom prst="ellipse">
              <a:avLst/>
            </a:prstGeom>
            <a:solidFill>
              <a:schemeClr val="accent3"/>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sz="450"/>
            </a:p>
          </p:txBody>
        </p:sp>
        <p:pic>
          <p:nvPicPr>
            <p:cNvPr id="14" name="Picture 13" descr="A white x on a black background&#10;&#10;Description automatically generated">
              <a:hlinkClick r:id="rId5"/>
              <a:extLst>
                <a:ext uri="{FF2B5EF4-FFF2-40B4-BE49-F238E27FC236}">
                  <a16:creationId xmlns:a16="http://schemas.microsoft.com/office/drawing/2014/main" id="{A9119AC6-36D4-B46B-FFFE-BEDBD37678E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95886" y="4950795"/>
              <a:ext cx="182880" cy="182880"/>
            </a:xfrm>
            <a:prstGeom prst="rect">
              <a:avLst/>
            </a:prstGeom>
          </p:spPr>
        </p:pic>
      </p:grpSp>
    </p:spTree>
    <p:extLst>
      <p:ext uri="{BB962C8B-B14F-4D97-AF65-F5344CB8AC3E}">
        <p14:creationId xmlns:p14="http://schemas.microsoft.com/office/powerpoint/2010/main" val="20360721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8B5CF5-258D-8455-6FB3-19F584FC99C7}"/>
            </a:ext>
          </a:extLst>
        </p:cNvPr>
        <p:cNvGrpSpPr/>
        <p:nvPr/>
      </p:nvGrpSpPr>
      <p:grpSpPr>
        <a:xfrm>
          <a:off x="0" y="0"/>
          <a:ext cx="0" cy="0"/>
          <a:chOff x="0" y="0"/>
          <a:chExt cx="0" cy="0"/>
        </a:xfrm>
      </p:grpSpPr>
      <p:sp>
        <p:nvSpPr>
          <p:cNvPr id="3" name="Title 2">
            <a:extLst>
              <a:ext uri="{FF2B5EF4-FFF2-40B4-BE49-F238E27FC236}">
                <a16:creationId xmlns:a16="http://schemas.microsoft.com/office/drawing/2014/main" id="{64D4404D-466D-C1D6-7156-2EB098E54B2C}"/>
              </a:ext>
            </a:extLst>
          </p:cNvPr>
          <p:cNvSpPr>
            <a:spLocks noGrp="1"/>
          </p:cNvSpPr>
          <p:nvPr>
            <p:ph type="title"/>
          </p:nvPr>
        </p:nvSpPr>
        <p:spPr>
          <a:xfrm>
            <a:off x="114300" y="304801"/>
            <a:ext cx="11963400" cy="914400"/>
          </a:xfrm>
        </p:spPr>
        <p:txBody>
          <a:bodyPr/>
          <a:lstStyle/>
          <a:p>
            <a:r>
              <a:rPr lang="en-US"/>
              <a:t> Automation Need and Manual Effort Saving</a:t>
            </a:r>
          </a:p>
        </p:txBody>
      </p:sp>
      <p:sp>
        <p:nvSpPr>
          <p:cNvPr id="2" name="Rectangle: Rounded Corners 1">
            <a:extLst>
              <a:ext uri="{FF2B5EF4-FFF2-40B4-BE49-F238E27FC236}">
                <a16:creationId xmlns:a16="http://schemas.microsoft.com/office/drawing/2014/main" id="{8CBB288B-06EB-C95C-5149-F15D792ABE76}"/>
              </a:ext>
            </a:extLst>
          </p:cNvPr>
          <p:cNvSpPr/>
          <p:nvPr/>
        </p:nvSpPr>
        <p:spPr>
          <a:xfrm>
            <a:off x="130971" y="1279873"/>
            <a:ext cx="5850730" cy="2682528"/>
          </a:xfrm>
          <a:prstGeom prst="roundRect">
            <a:avLst>
              <a:gd name="adj" fmla="val 6660"/>
            </a:avLst>
          </a:prstGeom>
          <a:solidFill>
            <a:schemeClr val="bg2"/>
          </a:solidFill>
          <a:ln w="19050">
            <a:solidFill>
              <a:schemeClr val="accent2">
                <a:lumMod val="60000"/>
                <a:lumOff val="40000"/>
              </a:schemeClr>
            </a:solidFill>
            <a:prstDash val="sysDot"/>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 name="Rounded Rectangle 31">
            <a:extLst>
              <a:ext uri="{FF2B5EF4-FFF2-40B4-BE49-F238E27FC236}">
                <a16:creationId xmlns:a16="http://schemas.microsoft.com/office/drawing/2014/main" id="{2629E119-B3EA-B15A-EE7C-A9798C15DAB4}"/>
              </a:ext>
            </a:extLst>
          </p:cNvPr>
          <p:cNvSpPr/>
          <p:nvPr/>
        </p:nvSpPr>
        <p:spPr>
          <a:xfrm>
            <a:off x="579165" y="1049075"/>
            <a:ext cx="4386536" cy="543959"/>
          </a:xfrm>
          <a:prstGeom prst="roundRect">
            <a:avLst>
              <a:gd name="adj" fmla="val 50000"/>
            </a:avLst>
          </a:prstGeom>
          <a:solidFill>
            <a:schemeClr val="accent2">
              <a:lumMod val="20000"/>
              <a:lumOff val="80000"/>
            </a:schemeClr>
          </a:solid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576000" rtlCol="0" anchor="ctr"/>
          <a:lstStyle/>
          <a:p>
            <a:pPr lvl="0"/>
            <a:r>
              <a:rPr lang="en-US" sz="1400">
                <a:solidFill>
                  <a:schemeClr val="tx2"/>
                </a:solidFill>
                <a:latin typeface="+mj-lt"/>
              </a:rPr>
              <a:t>Why is automation required for any software application?</a:t>
            </a:r>
          </a:p>
        </p:txBody>
      </p:sp>
      <p:sp>
        <p:nvSpPr>
          <p:cNvPr id="5" name="Oval 4">
            <a:extLst>
              <a:ext uri="{FF2B5EF4-FFF2-40B4-BE49-F238E27FC236}">
                <a16:creationId xmlns:a16="http://schemas.microsoft.com/office/drawing/2014/main" id="{C01AAE48-4AE8-2CEF-2101-1FED329FF162}"/>
              </a:ext>
            </a:extLst>
          </p:cNvPr>
          <p:cNvSpPr/>
          <p:nvPr/>
        </p:nvSpPr>
        <p:spPr>
          <a:xfrm>
            <a:off x="408371" y="988069"/>
            <a:ext cx="691255" cy="691255"/>
          </a:xfrm>
          <a:prstGeom prst="ellipse">
            <a:avLst/>
          </a:prstGeom>
          <a:solidFill>
            <a:schemeClr val="bg2"/>
          </a:solidFill>
          <a:ln w="11112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6" name="Block Arc 5">
            <a:extLst>
              <a:ext uri="{FF2B5EF4-FFF2-40B4-BE49-F238E27FC236}">
                <a16:creationId xmlns:a16="http://schemas.microsoft.com/office/drawing/2014/main" id="{7476F6D0-E958-3FAF-8D4F-8A67DE90A5AD}"/>
              </a:ext>
            </a:extLst>
          </p:cNvPr>
          <p:cNvSpPr/>
          <p:nvPr/>
        </p:nvSpPr>
        <p:spPr>
          <a:xfrm>
            <a:off x="393641" y="953287"/>
            <a:ext cx="753844" cy="753844"/>
          </a:xfrm>
          <a:prstGeom prst="blockArc">
            <a:avLst>
              <a:gd name="adj1" fmla="val 5217765"/>
              <a:gd name="adj2" fmla="val 16455353"/>
              <a:gd name="adj3" fmla="val 2762"/>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7" name="Oval 6">
            <a:extLst>
              <a:ext uri="{FF2B5EF4-FFF2-40B4-BE49-F238E27FC236}">
                <a16:creationId xmlns:a16="http://schemas.microsoft.com/office/drawing/2014/main" id="{E725456D-7F2B-EA44-511C-508834D00FA0}"/>
              </a:ext>
            </a:extLst>
          </p:cNvPr>
          <p:cNvSpPr/>
          <p:nvPr/>
        </p:nvSpPr>
        <p:spPr>
          <a:xfrm>
            <a:off x="482164" y="1013528"/>
            <a:ext cx="590123" cy="590123"/>
          </a:xfrm>
          <a:prstGeom prst="ellipse">
            <a:avLst/>
          </a:prstGeom>
          <a:solidFill>
            <a:schemeClr val="bg2"/>
          </a:solidFill>
          <a:ln w="11112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a:extLst>
              <a:ext uri="{FF2B5EF4-FFF2-40B4-BE49-F238E27FC236}">
                <a16:creationId xmlns:a16="http://schemas.microsoft.com/office/drawing/2014/main" id="{4CAF4711-FBD2-D5EB-9ED4-346BB6050F8A}"/>
              </a:ext>
            </a:extLst>
          </p:cNvPr>
          <p:cNvSpPr txBox="1"/>
          <p:nvPr/>
        </p:nvSpPr>
        <p:spPr>
          <a:xfrm>
            <a:off x="226365" y="1734837"/>
            <a:ext cx="5755335" cy="1519754"/>
          </a:xfrm>
          <a:prstGeom prst="rect">
            <a:avLst/>
          </a:prstGeom>
          <a:noFill/>
        </p:spPr>
        <p:txBody>
          <a:bodyPr rot="0" spcFirstLastPara="0" vertOverflow="overflow" horzOverflow="overflow" vert="horz" wrap="square" lIns="91440" tIns="45720" rIns="91440" bIns="45720" numCol="1" spcCol="91440" rtlCol="0" fromWordArt="0" anchor="t" anchorCtr="0" forceAA="0" compatLnSpc="1">
            <a:prstTxWarp prst="textNoShape">
              <a:avLst/>
            </a:prstTxWarp>
            <a:noAutofit/>
          </a:bodyPr>
          <a:lstStyle/>
          <a:p>
            <a:pPr marR="0" lvl="0">
              <a:spcBef>
                <a:spcPts val="200"/>
              </a:spcBef>
              <a:spcAft>
                <a:spcPts val="0"/>
              </a:spcAft>
              <a:tabLst>
                <a:tab pos="457200" algn="l"/>
              </a:tabLst>
            </a:pPr>
            <a:r>
              <a:rPr lang="en-US" sz="1000">
                <a:solidFill>
                  <a:schemeClr val="tx2"/>
                </a:solidFill>
                <a:latin typeface="+mj-lt"/>
                <a:cs typeface="Times New Roman" panose="02020603050405020304" pitchFamily="18" charset="0"/>
              </a:rPr>
              <a:t>Increase Test Coverage : </a:t>
            </a:r>
            <a:r>
              <a:rPr lang="en-US" sz="1000">
                <a:solidFill>
                  <a:schemeClr val="tx2"/>
                </a:solidFill>
                <a:cs typeface="Times New Roman" panose="02020603050405020304" pitchFamily="18" charset="0"/>
              </a:rPr>
              <a:t>Automated</a:t>
            </a:r>
            <a:r>
              <a:rPr lang="en-US" sz="1000" b="1">
                <a:solidFill>
                  <a:schemeClr val="tx2"/>
                </a:solidFill>
                <a:cs typeface="Times New Roman" panose="02020603050405020304" pitchFamily="18" charset="0"/>
              </a:rPr>
              <a:t> </a:t>
            </a:r>
            <a:r>
              <a:rPr lang="en-US" sz="1000">
                <a:solidFill>
                  <a:schemeClr val="tx2"/>
                </a:solidFill>
                <a:cs typeface="Times New Roman" panose="02020603050405020304" pitchFamily="18" charset="0"/>
              </a:rPr>
              <a:t>tests can run a large number of test cases quickly, covering more scenarios than is feasible with manual testing alone</a:t>
            </a:r>
          </a:p>
          <a:p>
            <a:pPr marR="0" lvl="0">
              <a:spcBef>
                <a:spcPts val="200"/>
              </a:spcBef>
              <a:spcAft>
                <a:spcPts val="0"/>
              </a:spcAft>
              <a:tabLst>
                <a:tab pos="457200" algn="l"/>
              </a:tabLst>
            </a:pPr>
            <a:r>
              <a:rPr lang="en-US" sz="1000">
                <a:solidFill>
                  <a:schemeClr val="tx2"/>
                </a:solidFill>
                <a:latin typeface="+mj-lt"/>
                <a:cs typeface="Times New Roman" panose="02020603050405020304" pitchFamily="18" charset="0"/>
              </a:rPr>
              <a:t>Ensure Consistency and Repeatability : </a:t>
            </a:r>
            <a:r>
              <a:rPr lang="en-US" sz="1000">
                <a:solidFill>
                  <a:schemeClr val="tx2"/>
                </a:solidFill>
                <a:ea typeface="Calibri" panose="020F0502020204030204" pitchFamily="34" charset="0"/>
                <a:cs typeface="Times New Roman" panose="02020603050405020304" pitchFamily="18" charset="0"/>
              </a:rPr>
              <a:t>Automated tests provide a consistent approach to testing, eliminating human error and variation in test execution. Each time an automated test is run, it performs the same steps, reducing the chance of missed steps or errors in testing</a:t>
            </a:r>
          </a:p>
          <a:p>
            <a:pPr marR="0" lvl="0">
              <a:spcBef>
                <a:spcPts val="200"/>
              </a:spcBef>
              <a:spcAft>
                <a:spcPts val="0"/>
              </a:spcAft>
              <a:tabLst>
                <a:tab pos="457200" algn="l"/>
              </a:tabLst>
            </a:pPr>
            <a:r>
              <a:rPr lang="en-US" sz="1000">
                <a:solidFill>
                  <a:schemeClr val="tx2"/>
                </a:solidFill>
                <a:latin typeface="+mj-lt"/>
                <a:cs typeface="Times New Roman" panose="02020603050405020304" pitchFamily="18" charset="0"/>
              </a:rPr>
              <a:t>Facilitate Agile Practices </a:t>
            </a:r>
            <a:r>
              <a:rPr lang="en-US" sz="1000">
                <a:solidFill>
                  <a:schemeClr val="tx2"/>
                </a:solidFill>
                <a:ea typeface="Calibri" panose="020F0502020204030204" pitchFamily="34" charset="0"/>
                <a:cs typeface="Times New Roman" panose="02020603050405020304" pitchFamily="18" charset="0"/>
              </a:rPr>
              <a:t>Automated testing helps Agile teams keep up with rapid development cycles, allowing for iterative development and frequent releases with confidence that the software remains stable.</a:t>
            </a:r>
          </a:p>
          <a:p>
            <a:pPr marR="0" lvl="0">
              <a:spcBef>
                <a:spcPts val="200"/>
              </a:spcBef>
              <a:spcAft>
                <a:spcPts val="0"/>
              </a:spcAft>
              <a:tabLst>
                <a:tab pos="457200" algn="l"/>
              </a:tabLst>
            </a:pPr>
            <a:r>
              <a:rPr lang="en-US" sz="1000">
                <a:solidFill>
                  <a:schemeClr val="tx2"/>
                </a:solidFill>
                <a:latin typeface="+mj-lt"/>
                <a:cs typeface="Times New Roman" panose="02020603050405020304" pitchFamily="18" charset="0"/>
              </a:rPr>
              <a:t>Scalability: </a:t>
            </a:r>
            <a:r>
              <a:rPr lang="en-US" sz="1000">
                <a:solidFill>
                  <a:schemeClr val="tx2"/>
                </a:solidFill>
                <a:ea typeface="Calibri" panose="020F0502020204030204" pitchFamily="34" charset="0"/>
                <a:cs typeface="Times New Roman" panose="02020603050405020304" pitchFamily="18" charset="0"/>
              </a:rPr>
              <a:t>As applications grow in complexity, the number of test cases grows as well. Automation enables UAT to scale up and handle more extensive test cases, making it manageable even in large-scale projects</a:t>
            </a:r>
          </a:p>
        </p:txBody>
      </p:sp>
      <p:sp>
        <p:nvSpPr>
          <p:cNvPr id="23" name="Rectangle: Rounded Corners 22">
            <a:extLst>
              <a:ext uri="{FF2B5EF4-FFF2-40B4-BE49-F238E27FC236}">
                <a16:creationId xmlns:a16="http://schemas.microsoft.com/office/drawing/2014/main" id="{B5C1A5A9-E88A-152F-D883-AF9B24C49F6F}"/>
              </a:ext>
            </a:extLst>
          </p:cNvPr>
          <p:cNvSpPr/>
          <p:nvPr/>
        </p:nvSpPr>
        <p:spPr>
          <a:xfrm>
            <a:off x="6210299" y="1279873"/>
            <a:ext cx="5850730" cy="2682527"/>
          </a:xfrm>
          <a:prstGeom prst="roundRect">
            <a:avLst>
              <a:gd name="adj" fmla="val 6660"/>
            </a:avLst>
          </a:prstGeom>
          <a:solidFill>
            <a:schemeClr val="bg2"/>
          </a:solidFill>
          <a:ln w="19050">
            <a:solidFill>
              <a:schemeClr val="accent3">
                <a:lumMod val="40000"/>
                <a:lumOff val="60000"/>
              </a:schemeClr>
            </a:solidFill>
            <a:prstDash val="sysDot"/>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6" name="Rounded Rectangle 31">
            <a:extLst>
              <a:ext uri="{FF2B5EF4-FFF2-40B4-BE49-F238E27FC236}">
                <a16:creationId xmlns:a16="http://schemas.microsoft.com/office/drawing/2014/main" id="{AB9D8AD1-4368-61E3-F54C-EA75B615EF1D}"/>
              </a:ext>
            </a:extLst>
          </p:cNvPr>
          <p:cNvSpPr/>
          <p:nvPr/>
        </p:nvSpPr>
        <p:spPr>
          <a:xfrm>
            <a:off x="6658493" y="1049075"/>
            <a:ext cx="4386536" cy="543959"/>
          </a:xfrm>
          <a:prstGeom prst="roundRect">
            <a:avLst>
              <a:gd name="adj" fmla="val 50000"/>
            </a:avLst>
          </a:prstGeom>
          <a:solidFill>
            <a:schemeClr val="accent3">
              <a:lumMod val="20000"/>
              <a:lumOff val="80000"/>
            </a:schemeClr>
          </a:solid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576000" rtlCol="0" anchor="ctr"/>
          <a:lstStyle/>
          <a:p>
            <a:pPr lvl="0"/>
            <a:r>
              <a:rPr lang="en-US" sz="1400">
                <a:solidFill>
                  <a:schemeClr val="tx2"/>
                </a:solidFill>
                <a:latin typeface="+mj-lt"/>
              </a:rPr>
              <a:t>How Business Users can be beneficial from automation</a:t>
            </a:r>
          </a:p>
        </p:txBody>
      </p:sp>
      <p:sp>
        <p:nvSpPr>
          <p:cNvPr id="31" name="Oval 30">
            <a:extLst>
              <a:ext uri="{FF2B5EF4-FFF2-40B4-BE49-F238E27FC236}">
                <a16:creationId xmlns:a16="http://schemas.microsoft.com/office/drawing/2014/main" id="{5D8F27B3-3A55-974D-AEC1-0E2137B604C1}"/>
              </a:ext>
            </a:extLst>
          </p:cNvPr>
          <p:cNvSpPr/>
          <p:nvPr/>
        </p:nvSpPr>
        <p:spPr>
          <a:xfrm>
            <a:off x="6487699" y="988069"/>
            <a:ext cx="691255" cy="691255"/>
          </a:xfrm>
          <a:prstGeom prst="ellipse">
            <a:avLst/>
          </a:prstGeom>
          <a:solidFill>
            <a:schemeClr val="bg2"/>
          </a:solidFill>
          <a:ln w="11112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34" name="Block Arc 33">
            <a:extLst>
              <a:ext uri="{FF2B5EF4-FFF2-40B4-BE49-F238E27FC236}">
                <a16:creationId xmlns:a16="http://schemas.microsoft.com/office/drawing/2014/main" id="{3D0755F2-5F00-3DF0-DD79-D0735BA0E405}"/>
              </a:ext>
            </a:extLst>
          </p:cNvPr>
          <p:cNvSpPr/>
          <p:nvPr/>
        </p:nvSpPr>
        <p:spPr>
          <a:xfrm>
            <a:off x="6472969" y="953287"/>
            <a:ext cx="753844" cy="753844"/>
          </a:xfrm>
          <a:prstGeom prst="blockArc">
            <a:avLst>
              <a:gd name="adj1" fmla="val 5217765"/>
              <a:gd name="adj2" fmla="val 16455353"/>
              <a:gd name="adj3" fmla="val 2762"/>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40" name="Oval 39">
            <a:extLst>
              <a:ext uri="{FF2B5EF4-FFF2-40B4-BE49-F238E27FC236}">
                <a16:creationId xmlns:a16="http://schemas.microsoft.com/office/drawing/2014/main" id="{AEA84D2E-E88A-CA57-4458-1C859CF9240C}"/>
              </a:ext>
            </a:extLst>
          </p:cNvPr>
          <p:cNvSpPr/>
          <p:nvPr/>
        </p:nvSpPr>
        <p:spPr>
          <a:xfrm>
            <a:off x="6561492" y="1013528"/>
            <a:ext cx="590123" cy="590123"/>
          </a:xfrm>
          <a:prstGeom prst="ellipse">
            <a:avLst/>
          </a:prstGeom>
          <a:solidFill>
            <a:schemeClr val="bg2"/>
          </a:solidFill>
          <a:ln w="11112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47" name="TextBox 46">
            <a:extLst>
              <a:ext uri="{FF2B5EF4-FFF2-40B4-BE49-F238E27FC236}">
                <a16:creationId xmlns:a16="http://schemas.microsoft.com/office/drawing/2014/main" id="{D0D7E6AE-14D3-4572-D628-908DE0072C80}"/>
              </a:ext>
            </a:extLst>
          </p:cNvPr>
          <p:cNvSpPr txBox="1"/>
          <p:nvPr/>
        </p:nvSpPr>
        <p:spPr>
          <a:xfrm>
            <a:off x="6305693" y="1734837"/>
            <a:ext cx="5755335" cy="1519754"/>
          </a:xfrm>
          <a:prstGeom prst="rect">
            <a:avLst/>
          </a:prstGeom>
          <a:noFill/>
        </p:spPr>
        <p:txBody>
          <a:bodyPr rot="0" spcFirstLastPara="0" vertOverflow="overflow" horzOverflow="overflow" vert="horz" wrap="square" lIns="91440" tIns="45720" rIns="91440" bIns="45720" numCol="1" spcCol="91440" rtlCol="0" fromWordArt="0" anchor="t" anchorCtr="0" forceAA="0" compatLnSpc="1">
            <a:prstTxWarp prst="textNoShape">
              <a:avLst/>
            </a:prstTxWarp>
            <a:noAutofit/>
          </a:bodyPr>
          <a:lstStyle/>
          <a:p>
            <a:pPr marR="0" lvl="0">
              <a:spcBef>
                <a:spcPts val="300"/>
              </a:spcBef>
              <a:spcAft>
                <a:spcPts val="0"/>
              </a:spcAft>
              <a:tabLst>
                <a:tab pos="457200" algn="l"/>
              </a:tabLst>
            </a:pPr>
            <a:r>
              <a:rPr lang="en-US" sz="1000">
                <a:solidFill>
                  <a:schemeClr val="tx2"/>
                </a:solidFill>
                <a:latin typeface="+mj-lt"/>
                <a:cs typeface="Times New Roman" panose="02020603050405020304" pitchFamily="18" charset="0"/>
              </a:rPr>
              <a:t>Regression Testing: </a:t>
            </a:r>
            <a:r>
              <a:rPr lang="en-US" sz="1000">
                <a:solidFill>
                  <a:schemeClr val="tx2"/>
                </a:solidFill>
                <a:ea typeface="Calibri" panose="020F0502020204030204" pitchFamily="34" charset="0"/>
                <a:cs typeface="Times New Roman" panose="02020603050405020304" pitchFamily="18" charset="0"/>
              </a:rPr>
              <a:t>Automation is essential for UAT when testing applications that require frequent updates. It enables quick verification that new changes or features do not break existing functionality, which is especially useful in Agile and Continuous Integration environments. </a:t>
            </a:r>
          </a:p>
          <a:p>
            <a:pPr marR="0" lvl="0">
              <a:spcBef>
                <a:spcPts val="300"/>
              </a:spcBef>
              <a:spcAft>
                <a:spcPts val="0"/>
              </a:spcAft>
              <a:tabLst>
                <a:tab pos="457200" algn="l"/>
              </a:tabLst>
            </a:pPr>
            <a:r>
              <a:rPr lang="en-US" sz="1000">
                <a:solidFill>
                  <a:schemeClr val="tx2"/>
                </a:solidFill>
                <a:latin typeface="+mj-lt"/>
                <a:cs typeface="Times New Roman" panose="02020603050405020304" pitchFamily="18" charset="0"/>
              </a:rPr>
              <a:t>Free Up Manual Testers for Exploratory and UAT Testing</a:t>
            </a:r>
          </a:p>
          <a:p>
            <a:pPr marR="0" lvl="0">
              <a:spcBef>
                <a:spcPts val="300"/>
              </a:spcBef>
              <a:spcAft>
                <a:spcPts val="0"/>
              </a:spcAft>
              <a:tabLst>
                <a:tab pos="457200" algn="l"/>
              </a:tabLst>
            </a:pPr>
            <a:r>
              <a:rPr lang="en-US" sz="1000">
                <a:solidFill>
                  <a:schemeClr val="tx2"/>
                </a:solidFill>
                <a:ea typeface="Calibri" panose="020F0502020204030204" pitchFamily="34" charset="0"/>
                <a:cs typeface="Times New Roman" panose="02020603050405020304" pitchFamily="18" charset="0"/>
              </a:rPr>
              <a:t>Automated tests handle repetitive tasks, freeing manual testers to focus on exploratory testing, usability testing, and high-level UAT tasks that require human judgement, creativity, and end-user perspective—tasks that automation can’t handle as effectively</a:t>
            </a:r>
          </a:p>
          <a:p>
            <a:pPr marR="0" lvl="0">
              <a:spcBef>
                <a:spcPts val="300"/>
              </a:spcBef>
              <a:spcAft>
                <a:spcPts val="0"/>
              </a:spcAft>
              <a:tabLst>
                <a:tab pos="457200" algn="l"/>
              </a:tabLst>
            </a:pPr>
            <a:r>
              <a:rPr lang="en-US" sz="1000">
                <a:solidFill>
                  <a:schemeClr val="tx2"/>
                </a:solidFill>
                <a:latin typeface="+mj-lt"/>
                <a:cs typeface="Times New Roman" panose="02020603050405020304" pitchFamily="18" charset="0"/>
              </a:rPr>
              <a:t>Reduce Costs Over Time </a:t>
            </a:r>
          </a:p>
          <a:p>
            <a:pPr marR="0" lvl="0">
              <a:spcBef>
                <a:spcPts val="300"/>
              </a:spcBef>
              <a:spcAft>
                <a:spcPts val="0"/>
              </a:spcAft>
              <a:tabLst>
                <a:tab pos="457200" algn="l"/>
              </a:tabLst>
            </a:pPr>
            <a:r>
              <a:rPr lang="en-US" sz="1000">
                <a:solidFill>
                  <a:schemeClr val="tx2"/>
                </a:solidFill>
                <a:ea typeface="Calibri" panose="020F0502020204030204" pitchFamily="34" charset="0"/>
                <a:cs typeface="Times New Roman" panose="02020603050405020304" pitchFamily="18" charset="0"/>
              </a:rPr>
              <a:t>Although creating automated tests has upfront costs, it reduces overall costs by minimizing repetitive manual testing efforts. Over time, teams save resources by reducing the amount of manual work required to verify software quality</a:t>
            </a:r>
          </a:p>
        </p:txBody>
      </p:sp>
      <p:sp>
        <p:nvSpPr>
          <p:cNvPr id="48" name="Rectangle: Rounded Corners 47">
            <a:extLst>
              <a:ext uri="{FF2B5EF4-FFF2-40B4-BE49-F238E27FC236}">
                <a16:creationId xmlns:a16="http://schemas.microsoft.com/office/drawing/2014/main" id="{07D64B7B-1A58-C19C-9E1F-BACA7E7F43D0}"/>
              </a:ext>
            </a:extLst>
          </p:cNvPr>
          <p:cNvSpPr/>
          <p:nvPr/>
        </p:nvSpPr>
        <p:spPr>
          <a:xfrm>
            <a:off x="130970" y="4333549"/>
            <a:ext cx="11930057" cy="2219650"/>
          </a:xfrm>
          <a:prstGeom prst="roundRect">
            <a:avLst>
              <a:gd name="adj" fmla="val 6660"/>
            </a:avLst>
          </a:prstGeom>
          <a:solidFill>
            <a:schemeClr val="bg2"/>
          </a:solidFill>
          <a:ln w="19050">
            <a:solidFill>
              <a:schemeClr val="accent5">
                <a:lumMod val="60000"/>
                <a:lumOff val="40000"/>
              </a:schemeClr>
            </a:solidFill>
            <a:prstDash val="sysDot"/>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9" name="Rounded Rectangle 31">
            <a:extLst>
              <a:ext uri="{FF2B5EF4-FFF2-40B4-BE49-F238E27FC236}">
                <a16:creationId xmlns:a16="http://schemas.microsoft.com/office/drawing/2014/main" id="{A2FC56B7-0486-D487-260B-0615B413C839}"/>
              </a:ext>
            </a:extLst>
          </p:cNvPr>
          <p:cNvSpPr/>
          <p:nvPr/>
        </p:nvSpPr>
        <p:spPr>
          <a:xfrm>
            <a:off x="579164" y="4102751"/>
            <a:ext cx="8410831" cy="543959"/>
          </a:xfrm>
          <a:prstGeom prst="roundRect">
            <a:avLst>
              <a:gd name="adj" fmla="val 50000"/>
            </a:avLst>
          </a:prstGeom>
          <a:solidFill>
            <a:schemeClr val="accent5">
              <a:lumMod val="20000"/>
              <a:lumOff val="80000"/>
            </a:schemeClr>
          </a:solidFill>
          <a:ln>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lIns="576000" rtlCol="0" anchor="ctr"/>
          <a:lstStyle/>
          <a:p>
            <a:pPr lvl="0"/>
            <a:r>
              <a:rPr lang="en-US" sz="1400">
                <a:solidFill>
                  <a:schemeClr val="tx2"/>
                </a:solidFill>
                <a:latin typeface="+mj-lt"/>
              </a:rPr>
              <a:t>Example Scenario where automation can be effectively utilized with each FAST Build</a:t>
            </a:r>
          </a:p>
        </p:txBody>
      </p:sp>
      <p:sp>
        <p:nvSpPr>
          <p:cNvPr id="50" name="Oval 49">
            <a:extLst>
              <a:ext uri="{FF2B5EF4-FFF2-40B4-BE49-F238E27FC236}">
                <a16:creationId xmlns:a16="http://schemas.microsoft.com/office/drawing/2014/main" id="{97A479D2-EFCF-8EE6-67FC-A9566AB515C0}"/>
              </a:ext>
            </a:extLst>
          </p:cNvPr>
          <p:cNvSpPr/>
          <p:nvPr/>
        </p:nvSpPr>
        <p:spPr>
          <a:xfrm>
            <a:off x="408371" y="4041745"/>
            <a:ext cx="691255" cy="691255"/>
          </a:xfrm>
          <a:prstGeom prst="ellipse">
            <a:avLst/>
          </a:prstGeom>
          <a:solidFill>
            <a:schemeClr val="bg2"/>
          </a:solidFill>
          <a:ln w="111125">
            <a:solidFill>
              <a:schemeClr val="bg2"/>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51" name="Block Arc 50">
            <a:extLst>
              <a:ext uri="{FF2B5EF4-FFF2-40B4-BE49-F238E27FC236}">
                <a16:creationId xmlns:a16="http://schemas.microsoft.com/office/drawing/2014/main" id="{E66CA79E-2C6D-BFA8-358D-F4752A85CF36}"/>
              </a:ext>
            </a:extLst>
          </p:cNvPr>
          <p:cNvSpPr/>
          <p:nvPr/>
        </p:nvSpPr>
        <p:spPr>
          <a:xfrm>
            <a:off x="393641" y="4006963"/>
            <a:ext cx="753844" cy="753844"/>
          </a:xfrm>
          <a:prstGeom prst="blockArc">
            <a:avLst>
              <a:gd name="adj1" fmla="val 5217765"/>
              <a:gd name="adj2" fmla="val 16455353"/>
              <a:gd name="adj3" fmla="val 2762"/>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53" name="Oval 52">
            <a:extLst>
              <a:ext uri="{FF2B5EF4-FFF2-40B4-BE49-F238E27FC236}">
                <a16:creationId xmlns:a16="http://schemas.microsoft.com/office/drawing/2014/main" id="{3104C301-AA20-F932-02F7-F9A79B25FCB4}"/>
              </a:ext>
            </a:extLst>
          </p:cNvPr>
          <p:cNvSpPr/>
          <p:nvPr/>
        </p:nvSpPr>
        <p:spPr>
          <a:xfrm>
            <a:off x="482164" y="4067204"/>
            <a:ext cx="590123" cy="590123"/>
          </a:xfrm>
          <a:prstGeom prst="ellipse">
            <a:avLst/>
          </a:prstGeom>
          <a:solidFill>
            <a:schemeClr val="bg2"/>
          </a:solidFill>
          <a:ln w="111125">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55" name="TextBox 54">
            <a:extLst>
              <a:ext uri="{FF2B5EF4-FFF2-40B4-BE49-F238E27FC236}">
                <a16:creationId xmlns:a16="http://schemas.microsoft.com/office/drawing/2014/main" id="{08602915-44AF-3301-0772-F1F1DD676E3D}"/>
              </a:ext>
            </a:extLst>
          </p:cNvPr>
          <p:cNvSpPr txBox="1"/>
          <p:nvPr/>
        </p:nvSpPr>
        <p:spPr>
          <a:xfrm>
            <a:off x="226365" y="4733000"/>
            <a:ext cx="11834662" cy="1685447"/>
          </a:xfrm>
          <a:prstGeom prst="rect">
            <a:avLst/>
          </a:prstGeom>
          <a:noFill/>
        </p:spPr>
        <p:txBody>
          <a:bodyPr rot="0" spcFirstLastPara="0" vertOverflow="overflow" horzOverflow="overflow" vert="horz" wrap="square" lIns="91440" tIns="45720" rIns="91440" bIns="45720" numCol="3" spcCol="91440" rtlCol="0" fromWordArt="0" anchor="t" anchorCtr="0" forceAA="0" compatLnSpc="1">
            <a:prstTxWarp prst="textNoShape">
              <a:avLst/>
            </a:prstTxWarp>
            <a:noAutofit/>
          </a:bodyPr>
          <a:lstStyle/>
          <a:p>
            <a:pPr marR="0" lvl="0">
              <a:spcBef>
                <a:spcPts val="600"/>
              </a:spcBef>
              <a:spcAft>
                <a:spcPts val="0"/>
              </a:spcAft>
              <a:tabLst>
                <a:tab pos="457200" algn="l"/>
              </a:tabLst>
            </a:pPr>
            <a:r>
              <a:rPr lang="en-US" sz="1000">
                <a:solidFill>
                  <a:schemeClr val="tx2"/>
                </a:solidFill>
                <a:latin typeface="+mj-lt"/>
                <a:cs typeface="Times New Roman" panose="02020603050405020304" pitchFamily="18" charset="0"/>
              </a:rPr>
              <a:t>Sprint 1 : </a:t>
            </a:r>
            <a:r>
              <a:rPr lang="en-US" sz="1000">
                <a:solidFill>
                  <a:schemeClr val="tx2"/>
                </a:solidFill>
                <a:ea typeface="Calibri" panose="020F0502020204030204" pitchFamily="34" charset="0"/>
                <a:cs typeface="Times New Roman" panose="02020603050405020304" pitchFamily="18" charset="0"/>
              </a:rPr>
              <a:t>FAST Delivers policy creation and Premium Payment Functionality – QA &amp; UAT Tested and signed off.</a:t>
            </a:r>
          </a:p>
          <a:p>
            <a:pPr marR="0" lvl="0">
              <a:spcBef>
                <a:spcPts val="600"/>
              </a:spcBef>
              <a:spcAft>
                <a:spcPts val="0"/>
              </a:spcAft>
              <a:tabLst>
                <a:tab pos="457200" algn="l"/>
              </a:tabLst>
            </a:pPr>
            <a:r>
              <a:rPr lang="en-US" sz="1000">
                <a:solidFill>
                  <a:schemeClr val="tx2"/>
                </a:solidFill>
                <a:latin typeface="+mj-lt"/>
                <a:cs typeface="Times New Roman" panose="02020603050405020304" pitchFamily="18" charset="0"/>
              </a:rPr>
              <a:t>Sprint 2:  </a:t>
            </a:r>
            <a:r>
              <a:rPr lang="en-US" sz="1000">
                <a:solidFill>
                  <a:schemeClr val="tx2"/>
                </a:solidFill>
                <a:ea typeface="Calibri" panose="020F0502020204030204" pitchFamily="34" charset="0"/>
                <a:cs typeface="Times New Roman" panose="02020603050405020304" pitchFamily="18" charset="0"/>
              </a:rPr>
              <a:t>Another build will be deployed with additional functionalities like Free look Cancel, Surrender </a:t>
            </a:r>
            <a:r>
              <a:rPr lang="en-US" sz="1000" err="1">
                <a:solidFill>
                  <a:schemeClr val="tx2"/>
                </a:solidFill>
                <a:ea typeface="Calibri" panose="020F0502020204030204" pitchFamily="34" charset="0"/>
                <a:cs typeface="Times New Roman" panose="02020603050405020304" pitchFamily="18" charset="0"/>
              </a:rPr>
              <a:t>etc</a:t>
            </a:r>
            <a:r>
              <a:rPr lang="en-US" sz="1000">
                <a:solidFill>
                  <a:schemeClr val="tx2"/>
                </a:solidFill>
                <a:ea typeface="Calibri" panose="020F0502020204030204" pitchFamily="34" charset="0"/>
                <a:cs typeface="Times New Roman" panose="02020603050405020304" pitchFamily="18" charset="0"/>
              </a:rPr>
              <a:t>; Manual QA and Business concentrates on Sprint 2, While automation QA completes automated scripts for Sprint 1 </a:t>
            </a:r>
          </a:p>
          <a:p>
            <a:pPr marR="0" lvl="0">
              <a:spcBef>
                <a:spcPts val="600"/>
              </a:spcBef>
              <a:spcAft>
                <a:spcPts val="0"/>
              </a:spcAft>
              <a:tabLst>
                <a:tab pos="457200" algn="l"/>
              </a:tabLst>
            </a:pPr>
            <a:r>
              <a:rPr lang="en-US" sz="1000">
                <a:solidFill>
                  <a:schemeClr val="tx2"/>
                </a:solidFill>
                <a:latin typeface="+mj-lt"/>
                <a:cs typeface="Times New Roman" panose="02020603050405020304" pitchFamily="18" charset="0"/>
              </a:rPr>
              <a:t>Sprint 3 : </a:t>
            </a:r>
          </a:p>
          <a:p>
            <a:pPr marL="171450" marR="0" lvl="0" indent="-171450">
              <a:spcBef>
                <a:spcPts val="600"/>
              </a:spcBef>
              <a:spcAft>
                <a:spcPts val="0"/>
              </a:spcAft>
              <a:buFont typeface="Arial" panose="020B0604020202020204" pitchFamily="34" charset="0"/>
              <a:buChar char="•"/>
              <a:tabLst>
                <a:tab pos="457200" algn="l"/>
              </a:tabLst>
            </a:pPr>
            <a:r>
              <a:rPr lang="en-US" sz="1000">
                <a:solidFill>
                  <a:schemeClr val="tx2"/>
                </a:solidFill>
                <a:ea typeface="Calibri" panose="020F0502020204030204" pitchFamily="34" charset="0"/>
                <a:cs typeface="Times New Roman" panose="02020603050405020304" pitchFamily="18" charset="0"/>
              </a:rPr>
              <a:t>FAST delivers another set of functionality likes Claims, Commissions etc.;</a:t>
            </a:r>
            <a:br>
              <a:rPr lang="en-US" sz="1000">
                <a:solidFill>
                  <a:schemeClr val="tx2"/>
                </a:solidFill>
                <a:ea typeface="Calibri" panose="020F0502020204030204" pitchFamily="34" charset="0"/>
                <a:cs typeface="Times New Roman" panose="02020603050405020304" pitchFamily="18" charset="0"/>
              </a:rPr>
            </a:br>
            <a:endParaRPr lang="en-US" sz="1000">
              <a:solidFill>
                <a:schemeClr val="tx2"/>
              </a:solidFill>
              <a:ea typeface="Calibri" panose="020F0502020204030204" pitchFamily="34" charset="0"/>
              <a:cs typeface="Times New Roman" panose="02020603050405020304" pitchFamily="18" charset="0"/>
            </a:endParaRPr>
          </a:p>
          <a:p>
            <a:pPr marL="171450" marR="0" lvl="0" indent="-171450">
              <a:spcBef>
                <a:spcPts val="600"/>
              </a:spcBef>
              <a:spcAft>
                <a:spcPts val="0"/>
              </a:spcAft>
              <a:buFont typeface="Arial" panose="020B0604020202020204" pitchFamily="34" charset="0"/>
              <a:buChar char="•"/>
              <a:tabLst>
                <a:tab pos="457200" algn="l"/>
              </a:tabLst>
            </a:pPr>
            <a:r>
              <a:rPr lang="en-US" sz="1000">
                <a:solidFill>
                  <a:schemeClr val="tx2"/>
                </a:solidFill>
                <a:ea typeface="Calibri" panose="020F0502020204030204" pitchFamily="34" charset="0"/>
                <a:cs typeface="Times New Roman" panose="02020603050405020304" pitchFamily="18" charset="0"/>
              </a:rPr>
              <a:t>Automation QA runs automatic tests on Sprint 1 delivery and shares the results for Functional QA and Business review</a:t>
            </a:r>
          </a:p>
          <a:p>
            <a:pPr marL="171450" marR="0" lvl="0" indent="-171450">
              <a:spcBef>
                <a:spcPts val="600"/>
              </a:spcBef>
              <a:spcAft>
                <a:spcPts val="0"/>
              </a:spcAft>
              <a:buFont typeface="Arial" panose="020B0604020202020204" pitchFamily="34" charset="0"/>
              <a:buChar char="•"/>
              <a:tabLst>
                <a:tab pos="457200" algn="l"/>
              </a:tabLst>
            </a:pPr>
            <a:r>
              <a:rPr lang="en-US" sz="1000">
                <a:solidFill>
                  <a:schemeClr val="tx2"/>
                </a:solidFill>
                <a:ea typeface="Calibri" panose="020F0502020204030204" pitchFamily="34" charset="0"/>
                <a:cs typeface="Times New Roman" panose="02020603050405020304" pitchFamily="18" charset="0"/>
              </a:rPr>
              <a:t>There is no additional testing required from Business for already delivered builds, automated tests takes care of regression to make sure working functionality is not broken</a:t>
            </a:r>
          </a:p>
          <a:p>
            <a:pPr marL="171450" marR="0" lvl="0" indent="-171450">
              <a:spcBef>
                <a:spcPts val="600"/>
              </a:spcBef>
              <a:spcAft>
                <a:spcPts val="0"/>
              </a:spcAft>
              <a:buFont typeface="Arial" panose="020B0604020202020204" pitchFamily="34" charset="0"/>
              <a:buChar char="•"/>
              <a:tabLst>
                <a:tab pos="457200" algn="l"/>
              </a:tabLst>
            </a:pPr>
            <a:r>
              <a:rPr lang="en-US" sz="1000">
                <a:solidFill>
                  <a:schemeClr val="tx2"/>
                </a:solidFill>
                <a:ea typeface="Calibri" panose="020F0502020204030204" pitchFamily="34" charset="0"/>
                <a:cs typeface="Times New Roman" panose="02020603050405020304" pitchFamily="18" charset="0"/>
              </a:rPr>
              <a:t>Business and Functional QA concentrates only on Sprint 3 delivery</a:t>
            </a:r>
          </a:p>
          <a:p>
            <a:pPr marL="171450" marR="0" lvl="0" indent="-171450">
              <a:spcBef>
                <a:spcPts val="0"/>
              </a:spcBef>
              <a:spcAft>
                <a:spcPts val="0"/>
              </a:spcAft>
              <a:buFont typeface="Arial" panose="020B0604020202020204" pitchFamily="34" charset="0"/>
              <a:buChar char="•"/>
              <a:tabLst>
                <a:tab pos="457200" algn="l"/>
              </a:tabLst>
            </a:pPr>
            <a:endParaRPr lang="en-US" sz="1000">
              <a:solidFill>
                <a:schemeClr val="tx2"/>
              </a:solidFill>
              <a:ea typeface="Calibri" panose="020F0502020204030204" pitchFamily="34" charset="0"/>
              <a:cs typeface="Times New Roman" panose="02020603050405020304" pitchFamily="18" charset="0"/>
            </a:endParaRPr>
          </a:p>
          <a:p>
            <a:pPr marL="171450" marR="0" lvl="0" indent="-171450">
              <a:spcBef>
                <a:spcPts val="0"/>
              </a:spcBef>
              <a:spcAft>
                <a:spcPts val="0"/>
              </a:spcAft>
              <a:buFont typeface="Arial" panose="020B0604020202020204" pitchFamily="34" charset="0"/>
              <a:buChar char="•"/>
              <a:tabLst>
                <a:tab pos="457200" algn="l"/>
              </a:tabLst>
            </a:pPr>
            <a:endParaRPr lang="en-US" sz="1000">
              <a:solidFill>
                <a:schemeClr val="tx2"/>
              </a:solidFill>
              <a:ea typeface="Calibri" panose="020F0502020204030204" pitchFamily="34" charset="0"/>
              <a:cs typeface="Times New Roman" panose="02020603050405020304" pitchFamily="18" charset="0"/>
            </a:endParaRPr>
          </a:p>
          <a:p>
            <a:pPr marR="0" lvl="0">
              <a:spcBef>
                <a:spcPts val="0"/>
              </a:spcBef>
              <a:spcAft>
                <a:spcPts val="0"/>
              </a:spcAft>
              <a:tabLst>
                <a:tab pos="457200" algn="l"/>
              </a:tabLst>
            </a:pPr>
            <a:r>
              <a:rPr lang="en-US" sz="1000">
                <a:solidFill>
                  <a:schemeClr val="tx2"/>
                </a:solidFill>
                <a:latin typeface="+mj-lt"/>
                <a:cs typeface="Times New Roman" panose="02020603050405020304" pitchFamily="18" charset="0"/>
              </a:rPr>
              <a:t>Like above Cycle goes on : </a:t>
            </a:r>
            <a:r>
              <a:rPr lang="en-US" sz="1000">
                <a:solidFill>
                  <a:schemeClr val="tx2"/>
                </a:solidFill>
                <a:ea typeface="Calibri" panose="020F0502020204030204" pitchFamily="34" charset="0"/>
                <a:cs typeface="Times New Roman" panose="02020603050405020304" pitchFamily="18" charset="0"/>
              </a:rPr>
              <a:t>Additionally</a:t>
            </a:r>
          </a:p>
          <a:p>
            <a:pPr marL="171450" marR="0" lvl="0" indent="-171450">
              <a:spcBef>
                <a:spcPts val="0"/>
              </a:spcBef>
              <a:spcAft>
                <a:spcPts val="0"/>
              </a:spcAft>
              <a:buFont typeface="Arial" panose="020B0604020202020204" pitchFamily="34" charset="0"/>
              <a:buChar char="•"/>
              <a:tabLst>
                <a:tab pos="457200" algn="l"/>
              </a:tabLst>
            </a:pPr>
            <a:r>
              <a:rPr lang="en-US" sz="1000">
                <a:solidFill>
                  <a:schemeClr val="tx2"/>
                </a:solidFill>
                <a:ea typeface="Calibri" panose="020F0502020204030204" pitchFamily="34" charset="0"/>
                <a:cs typeface="Times New Roman" panose="02020603050405020304" pitchFamily="18" charset="0"/>
              </a:rPr>
              <a:t>We can create 100’s of policies within few minutes using automation with different sets of test data</a:t>
            </a:r>
          </a:p>
          <a:p>
            <a:pPr marL="171450" marR="0" lvl="0" indent="-171450">
              <a:spcBef>
                <a:spcPts val="0"/>
              </a:spcBef>
              <a:spcAft>
                <a:spcPts val="0"/>
              </a:spcAft>
              <a:buFont typeface="Arial" panose="020B0604020202020204" pitchFamily="34" charset="0"/>
              <a:buChar char="•"/>
              <a:tabLst>
                <a:tab pos="457200" algn="l"/>
              </a:tabLst>
            </a:pPr>
            <a:r>
              <a:rPr lang="en-US" sz="1000">
                <a:solidFill>
                  <a:schemeClr val="tx2"/>
                </a:solidFill>
                <a:ea typeface="Calibri" panose="020F0502020204030204" pitchFamily="34" charset="0"/>
                <a:cs typeface="Times New Roman" panose="02020603050405020304" pitchFamily="18" charset="0"/>
              </a:rPr>
              <a:t>Any transaction can be repeated multiple times by changing effective dates, amounts </a:t>
            </a:r>
            <a:r>
              <a:rPr lang="en-US" sz="1000" err="1">
                <a:solidFill>
                  <a:schemeClr val="tx2"/>
                </a:solidFill>
                <a:ea typeface="Calibri" panose="020F0502020204030204" pitchFamily="34" charset="0"/>
                <a:cs typeface="Times New Roman" panose="02020603050405020304" pitchFamily="18" charset="0"/>
              </a:rPr>
              <a:t>etc</a:t>
            </a:r>
            <a:r>
              <a:rPr lang="en-US" sz="1000">
                <a:solidFill>
                  <a:schemeClr val="tx2"/>
                </a:solidFill>
                <a:ea typeface="Calibri" panose="020F0502020204030204" pitchFamily="34" charset="0"/>
                <a:cs typeface="Times New Roman" panose="02020603050405020304" pitchFamily="18" charset="0"/>
              </a:rPr>
              <a:t>;</a:t>
            </a:r>
          </a:p>
          <a:p>
            <a:pPr marL="171450" marR="0" lvl="0" indent="-171450">
              <a:spcBef>
                <a:spcPts val="0"/>
              </a:spcBef>
              <a:spcAft>
                <a:spcPts val="0"/>
              </a:spcAft>
              <a:buFont typeface="Arial" panose="020B0604020202020204" pitchFamily="34" charset="0"/>
              <a:buChar char="•"/>
              <a:tabLst>
                <a:tab pos="457200" algn="l"/>
              </a:tabLst>
            </a:pPr>
            <a:r>
              <a:rPr lang="en-US" sz="1000">
                <a:solidFill>
                  <a:schemeClr val="tx2"/>
                </a:solidFill>
                <a:ea typeface="Calibri" panose="020F0502020204030204" pitchFamily="34" charset="0"/>
                <a:cs typeface="Times New Roman" panose="02020603050405020304" pitchFamily="18" charset="0"/>
              </a:rPr>
              <a:t>All outbound/inbound extracts will be validated with each delivery to make sure mandatory data points are not missed/hampered</a:t>
            </a:r>
          </a:p>
          <a:p>
            <a:pPr marL="171450" marR="0" lvl="0" indent="-171450">
              <a:spcBef>
                <a:spcPts val="0"/>
              </a:spcBef>
              <a:spcAft>
                <a:spcPts val="0"/>
              </a:spcAft>
              <a:buFont typeface="Arial" panose="020B0604020202020204" pitchFamily="34" charset="0"/>
              <a:buChar char="•"/>
              <a:tabLst>
                <a:tab pos="457200" algn="l"/>
              </a:tabLst>
            </a:pPr>
            <a:r>
              <a:rPr lang="en-US" sz="1000">
                <a:solidFill>
                  <a:schemeClr val="tx2"/>
                </a:solidFill>
                <a:ea typeface="Calibri" panose="020F0502020204030204" pitchFamily="34" charset="0"/>
                <a:cs typeface="Times New Roman" panose="02020603050405020304" pitchFamily="18" charset="0"/>
              </a:rPr>
              <a:t>For next product launch, transactions which are common can be easily tested through automation where business can concentrate on unique transactions</a:t>
            </a:r>
          </a:p>
        </p:txBody>
      </p:sp>
      <p:pic>
        <p:nvPicPr>
          <p:cNvPr id="56" name="Picture 55">
            <a:extLst>
              <a:ext uri="{FF2B5EF4-FFF2-40B4-BE49-F238E27FC236}">
                <a16:creationId xmlns:a16="http://schemas.microsoft.com/office/drawing/2014/main" id="{8ED7BE8E-24F8-9E6F-7402-28FC6EC826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3995" y="1071563"/>
            <a:ext cx="406460" cy="409494"/>
          </a:xfrm>
          <a:prstGeom prst="rect">
            <a:avLst/>
          </a:prstGeom>
        </p:spPr>
      </p:pic>
      <p:pic>
        <p:nvPicPr>
          <p:cNvPr id="57" name="Picture 56">
            <a:extLst>
              <a:ext uri="{FF2B5EF4-FFF2-40B4-BE49-F238E27FC236}">
                <a16:creationId xmlns:a16="http://schemas.microsoft.com/office/drawing/2014/main" id="{33788FFE-14BE-7215-135B-EC40B122BE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66258" y="1102932"/>
            <a:ext cx="385423" cy="385423"/>
          </a:xfrm>
          <a:prstGeom prst="rect">
            <a:avLst/>
          </a:prstGeom>
        </p:spPr>
      </p:pic>
      <p:pic>
        <p:nvPicPr>
          <p:cNvPr id="58" name="Picture 57">
            <a:extLst>
              <a:ext uri="{FF2B5EF4-FFF2-40B4-BE49-F238E27FC236}">
                <a16:creationId xmlns:a16="http://schemas.microsoft.com/office/drawing/2014/main" id="{805D72AF-B5AB-5B34-AB78-35F77E1DAF2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57768" y="4117885"/>
            <a:ext cx="458232" cy="461651"/>
          </a:xfrm>
          <a:prstGeom prst="rect">
            <a:avLst/>
          </a:prstGeom>
        </p:spPr>
      </p:pic>
    </p:spTree>
    <p:extLst>
      <p:ext uri="{BB962C8B-B14F-4D97-AF65-F5344CB8AC3E}">
        <p14:creationId xmlns:p14="http://schemas.microsoft.com/office/powerpoint/2010/main" val="30706911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56A6B-2977-6F9F-4C6B-BFD137FA510D}"/>
              </a:ext>
            </a:extLst>
          </p:cNvPr>
          <p:cNvSpPr>
            <a:spLocks noGrp="1"/>
          </p:cNvSpPr>
          <p:nvPr>
            <p:ph type="title"/>
          </p:nvPr>
        </p:nvSpPr>
        <p:spPr>
          <a:xfrm>
            <a:off x="705427" y="323273"/>
            <a:ext cx="11963400" cy="535708"/>
          </a:xfrm>
        </p:spPr>
        <p:txBody>
          <a:bodyPr>
            <a:noAutofit/>
          </a:bodyPr>
          <a:lstStyle/>
          <a:p>
            <a:r>
              <a:rPr lang="en-US" sz="2000"/>
              <a:t>Reference: Cost Saving in Manual work hours using Automation for IA</a:t>
            </a:r>
          </a:p>
        </p:txBody>
      </p:sp>
      <p:graphicFrame>
        <p:nvGraphicFramePr>
          <p:cNvPr id="3" name="Table 3">
            <a:extLst>
              <a:ext uri="{FF2B5EF4-FFF2-40B4-BE49-F238E27FC236}">
                <a16:creationId xmlns:a16="http://schemas.microsoft.com/office/drawing/2014/main" id="{E779A619-3CBC-DF1D-B93C-ED6243840298}"/>
              </a:ext>
            </a:extLst>
          </p:cNvPr>
          <p:cNvGraphicFramePr>
            <a:graphicFrameLocks noGrp="1"/>
          </p:cNvGraphicFramePr>
          <p:nvPr>
            <p:extLst>
              <p:ext uri="{D42A27DB-BD31-4B8C-83A1-F6EECF244321}">
                <p14:modId xmlns:p14="http://schemas.microsoft.com/office/powerpoint/2010/main" val="514429366"/>
              </p:ext>
            </p:extLst>
          </p:nvPr>
        </p:nvGraphicFramePr>
        <p:xfrm>
          <a:off x="228600" y="1219200"/>
          <a:ext cx="10513292" cy="5229725"/>
        </p:xfrm>
        <a:graphic>
          <a:graphicData uri="http://schemas.openxmlformats.org/drawingml/2006/table">
            <a:tbl>
              <a:tblPr firstRow="1" bandRow="1">
                <a:tableStyleId>{912C8C85-51F0-491E-9774-3900AFEF0FD7}</a:tableStyleId>
              </a:tblPr>
              <a:tblGrid>
                <a:gridCol w="832600">
                  <a:extLst>
                    <a:ext uri="{9D8B030D-6E8A-4147-A177-3AD203B41FA5}">
                      <a16:colId xmlns:a16="http://schemas.microsoft.com/office/drawing/2014/main" val="3577867276"/>
                    </a:ext>
                  </a:extLst>
                </a:gridCol>
                <a:gridCol w="2328230">
                  <a:extLst>
                    <a:ext uri="{9D8B030D-6E8A-4147-A177-3AD203B41FA5}">
                      <a16:colId xmlns:a16="http://schemas.microsoft.com/office/drawing/2014/main" val="1783503349"/>
                    </a:ext>
                  </a:extLst>
                </a:gridCol>
                <a:gridCol w="2123519">
                  <a:extLst>
                    <a:ext uri="{9D8B030D-6E8A-4147-A177-3AD203B41FA5}">
                      <a16:colId xmlns:a16="http://schemas.microsoft.com/office/drawing/2014/main" val="1338467884"/>
                    </a:ext>
                  </a:extLst>
                </a:gridCol>
                <a:gridCol w="1363208">
                  <a:extLst>
                    <a:ext uri="{9D8B030D-6E8A-4147-A177-3AD203B41FA5}">
                      <a16:colId xmlns:a16="http://schemas.microsoft.com/office/drawing/2014/main" val="1131102879"/>
                    </a:ext>
                  </a:extLst>
                </a:gridCol>
                <a:gridCol w="3865735">
                  <a:extLst>
                    <a:ext uri="{9D8B030D-6E8A-4147-A177-3AD203B41FA5}">
                      <a16:colId xmlns:a16="http://schemas.microsoft.com/office/drawing/2014/main" val="374368780"/>
                    </a:ext>
                  </a:extLst>
                </a:gridCol>
              </a:tblGrid>
              <a:tr h="587009">
                <a:tc>
                  <a:txBody>
                    <a:bodyPr/>
                    <a:lstStyle/>
                    <a:p>
                      <a:pPr algn="ctr"/>
                      <a:r>
                        <a:rPr lang="en-US" sz="1200"/>
                        <a:t>Sl.no</a:t>
                      </a:r>
                    </a:p>
                  </a:txBody>
                  <a:tcPr anchor="ctr">
                    <a:lnR w="12700" cap="flat" cmpd="sng" algn="ctr">
                      <a:solidFill>
                        <a:schemeClr val="bg2"/>
                      </a:solidFill>
                      <a:prstDash val="sysDot"/>
                      <a:round/>
                      <a:headEnd type="none" w="med" len="med"/>
                      <a:tailEnd type="none" w="med" len="med"/>
                    </a:lnR>
                    <a:lnB w="12700" cap="flat" cmpd="sng" algn="ctr">
                      <a:solidFill>
                        <a:schemeClr val="accent6"/>
                      </a:solidFill>
                      <a:prstDash val="sysDot"/>
                      <a:round/>
                      <a:headEnd type="none" w="med" len="med"/>
                      <a:tailEnd type="none" w="med" len="med"/>
                    </a:lnB>
                    <a:solidFill>
                      <a:schemeClr val="accent2">
                        <a:lumMod val="50000"/>
                      </a:schemeClr>
                    </a:solidFill>
                  </a:tcPr>
                </a:tc>
                <a:tc>
                  <a:txBody>
                    <a:bodyPr/>
                    <a:lstStyle/>
                    <a:p>
                      <a:pPr algn="ctr"/>
                      <a:r>
                        <a:rPr lang="en-US" sz="1200"/>
                        <a:t>Functionality</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B w="12700" cap="flat" cmpd="sng" algn="ctr">
                      <a:solidFill>
                        <a:schemeClr val="accent6"/>
                      </a:solidFill>
                      <a:prstDash val="sysDot"/>
                      <a:round/>
                      <a:headEnd type="none" w="med" len="med"/>
                      <a:tailEnd type="none" w="med" len="med"/>
                    </a:lnB>
                    <a:solidFill>
                      <a:schemeClr val="accent2">
                        <a:lumMod val="50000"/>
                      </a:schemeClr>
                    </a:solidFill>
                  </a:tcPr>
                </a:tc>
                <a:tc>
                  <a:txBody>
                    <a:bodyPr/>
                    <a:lstStyle/>
                    <a:p>
                      <a:pPr algn="ctr"/>
                      <a:r>
                        <a:rPr lang="en-US" sz="1200"/>
                        <a:t>Manual Hrs. Saved per resource</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B w="12700" cap="flat" cmpd="sng" algn="ctr">
                      <a:solidFill>
                        <a:schemeClr val="accent6"/>
                      </a:solidFill>
                      <a:prstDash val="sysDot"/>
                      <a:round/>
                      <a:headEnd type="none" w="med" len="med"/>
                      <a:tailEnd type="none" w="med" len="med"/>
                    </a:lnB>
                    <a:solidFill>
                      <a:schemeClr val="accent2">
                        <a:lumMod val="50000"/>
                      </a:schemeClr>
                    </a:solidFill>
                  </a:tcPr>
                </a:tc>
                <a:tc>
                  <a:txBody>
                    <a:bodyPr/>
                    <a:lstStyle/>
                    <a:p>
                      <a:pPr algn="ctr"/>
                      <a:r>
                        <a:rPr lang="en-US" sz="1200"/>
                        <a:t># of days</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B w="12700" cap="flat" cmpd="sng" algn="ctr">
                      <a:solidFill>
                        <a:schemeClr val="accent6"/>
                      </a:solidFill>
                      <a:prstDash val="sysDot"/>
                      <a:round/>
                      <a:headEnd type="none" w="med" len="med"/>
                      <a:tailEnd type="none" w="med" len="med"/>
                    </a:lnB>
                    <a:solidFill>
                      <a:schemeClr val="accent2">
                        <a:lumMod val="50000"/>
                      </a:schemeClr>
                    </a:solidFill>
                  </a:tcPr>
                </a:tc>
                <a:tc>
                  <a:txBody>
                    <a:bodyPr/>
                    <a:lstStyle/>
                    <a:p>
                      <a:pPr algn="ctr"/>
                      <a:r>
                        <a:rPr lang="en-US" sz="1200"/>
                        <a:t>Comments</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B w="12700" cap="flat" cmpd="sng" algn="ctr">
                      <a:solidFill>
                        <a:schemeClr val="accent6"/>
                      </a:solidFill>
                      <a:prstDash val="sysDot"/>
                      <a:round/>
                      <a:headEnd type="none" w="med" len="med"/>
                      <a:tailEnd type="none" w="med" len="med"/>
                    </a:lnB>
                    <a:solidFill>
                      <a:schemeClr val="accent2">
                        <a:lumMod val="50000"/>
                      </a:schemeClr>
                    </a:solidFill>
                  </a:tcPr>
                </a:tc>
                <a:extLst>
                  <a:ext uri="{0D108BD9-81ED-4DB2-BD59-A6C34878D82A}">
                    <a16:rowId xmlns:a16="http://schemas.microsoft.com/office/drawing/2014/main" val="2390884931"/>
                  </a:ext>
                </a:extLst>
              </a:tr>
              <a:tr h="758221">
                <a:tc>
                  <a:txBody>
                    <a:bodyPr/>
                    <a:lstStyle/>
                    <a:p>
                      <a:pPr algn="ctr"/>
                      <a:r>
                        <a:rPr lang="en-US" sz="1050"/>
                        <a:t>1</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Automation Framework  </a:t>
                      </a:r>
                    </a:p>
                    <a:p>
                      <a:pPr algn="ctr"/>
                      <a:endParaRPr lang="en-US" sz="1050"/>
                    </a:p>
                    <a:p>
                      <a:pPr algn="ctr"/>
                      <a:r>
                        <a:rPr lang="en-US" sz="1050"/>
                        <a:t>Selenium + Java</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endParaRPr lang="en-US" sz="1050"/>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endParaRPr lang="en-US" sz="1050"/>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Utilized around ~200 hours for framework building</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1566709758"/>
                  </a:ext>
                </a:extLst>
              </a:tr>
              <a:tr h="587009">
                <a:tc>
                  <a:txBody>
                    <a:bodyPr/>
                    <a:lstStyle/>
                    <a:p>
                      <a:pPr algn="ctr"/>
                      <a:r>
                        <a:rPr lang="en-US" sz="1050"/>
                        <a:t>2</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Tax Comparison for all USA States</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1500 Hrs per cycle</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187.5 days per cycle</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300 different scenarios for all US States</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3554066298"/>
                  </a:ext>
                </a:extLst>
              </a:tr>
              <a:tr h="758221">
                <a:tc>
                  <a:txBody>
                    <a:bodyPr/>
                    <a:lstStyle/>
                    <a:p>
                      <a:pPr algn="ctr"/>
                      <a:r>
                        <a:rPr lang="en-US" sz="1050"/>
                        <a:t>3</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Conversion Data Migration</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16 Hrs per policy</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2 days per policy</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Data provided in CSV  vs FAST UI Screens (~500+columns from Oracle data base) </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317396020"/>
                  </a:ext>
                </a:extLst>
              </a:tr>
              <a:tr h="587009">
                <a:tc>
                  <a:txBody>
                    <a:bodyPr/>
                    <a:lstStyle/>
                    <a:p>
                      <a:pPr algn="ctr"/>
                      <a:r>
                        <a:rPr lang="en-US" sz="1050"/>
                        <a:t>4</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Downstream validation FAST XML vs AWS Feeds</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100 hrs per cycle</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37.5 days per cycle</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endParaRPr lang="en-US" sz="1050"/>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204135927"/>
                  </a:ext>
                </a:extLst>
              </a:tr>
              <a:tr h="929434">
                <a:tc>
                  <a:txBody>
                    <a:bodyPr/>
                    <a:lstStyle/>
                    <a:p>
                      <a:pPr algn="ctr"/>
                      <a:r>
                        <a:rPr lang="en-US" sz="1050"/>
                        <a:t>5</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FAST UI End to End Automation like claims, profile updates etc.;</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8 hrs per policy</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1 day per policy</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solidFill>
                            <a:schemeClr val="accent3"/>
                          </a:solidFill>
                        </a:rPr>
                        <a:t>In progress</a:t>
                      </a:r>
                      <a:r>
                        <a:rPr lang="en-US" sz="1050"/>
                        <a:t>, automation can create group, policy, do servicing activities, Claims,  validate accounting </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2343643321"/>
                  </a:ext>
                </a:extLst>
              </a:tr>
              <a:tr h="435813">
                <a:tc>
                  <a:txBody>
                    <a:bodyPr/>
                    <a:lstStyle/>
                    <a:p>
                      <a:pPr algn="ctr"/>
                      <a:r>
                        <a:rPr lang="en-US" sz="1050"/>
                        <a:t>6</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Correspondence – Data verification Kit</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2 hr per policy</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    --</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Census input file vs JSON</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2998478048"/>
                  </a:ext>
                </a:extLst>
              </a:tr>
              <a:tr h="587009">
                <a:tc>
                  <a:txBody>
                    <a:bodyPr/>
                    <a:lstStyle/>
                    <a:p>
                      <a:pPr algn="ctr"/>
                      <a:r>
                        <a:rPr lang="en-US" sz="1050"/>
                        <a:t>7</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Correspondence- Letters</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1 hr policy per letter</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ctr"/>
                      <a:r>
                        <a:rPr lang="en-US" sz="1050"/>
                        <a:t>    --</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050"/>
                        <a:t>FAST UI vs JSON</a:t>
                      </a:r>
                    </a:p>
                    <a:p>
                      <a:pPr algn="ctr"/>
                      <a:endParaRPr lang="en-US" sz="1050"/>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3615571780"/>
                  </a:ext>
                </a:extLst>
              </a:tr>
            </a:tbl>
          </a:graphicData>
        </a:graphic>
      </p:graphicFrame>
    </p:spTree>
    <p:extLst>
      <p:ext uri="{BB962C8B-B14F-4D97-AF65-F5344CB8AC3E}">
        <p14:creationId xmlns:p14="http://schemas.microsoft.com/office/powerpoint/2010/main" val="323658684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E55BE-1F24-BF56-FE77-98592E0A9853}"/>
              </a:ext>
            </a:extLst>
          </p:cNvPr>
          <p:cNvSpPr>
            <a:spLocks noGrp="1"/>
          </p:cNvSpPr>
          <p:nvPr>
            <p:ph type="title"/>
          </p:nvPr>
        </p:nvSpPr>
        <p:spPr>
          <a:xfrm>
            <a:off x="114300" y="304801"/>
            <a:ext cx="11722100" cy="914400"/>
          </a:xfrm>
        </p:spPr>
        <p:txBody>
          <a:bodyPr>
            <a:noAutofit/>
          </a:bodyPr>
          <a:lstStyle/>
          <a:p>
            <a:r>
              <a:rPr lang="en-US" sz="2400" b="1"/>
              <a:t>Process of collaboration between automation testers and business users for defining and executing a test automation approach(Current State)</a:t>
            </a:r>
            <a:br>
              <a:rPr lang="en-US" sz="2400" b="1"/>
            </a:br>
            <a:endParaRPr lang="en-US" sz="2400" b="1"/>
          </a:p>
        </p:txBody>
      </p:sp>
      <p:cxnSp>
        <p:nvCxnSpPr>
          <p:cNvPr id="4" name="Straight Connector 3">
            <a:extLst>
              <a:ext uri="{FF2B5EF4-FFF2-40B4-BE49-F238E27FC236}">
                <a16:creationId xmlns:a16="http://schemas.microsoft.com/office/drawing/2014/main" id="{9166CFE6-6267-E397-D98F-B1D26F87C8D9}"/>
              </a:ext>
            </a:extLst>
          </p:cNvPr>
          <p:cNvCxnSpPr>
            <a:cxnSpLocks/>
          </p:cNvCxnSpPr>
          <p:nvPr/>
        </p:nvCxnSpPr>
        <p:spPr>
          <a:xfrm>
            <a:off x="1146175" y="6623050"/>
            <a:ext cx="0" cy="157163"/>
          </a:xfrm>
          <a:prstGeom prst="line">
            <a:avLst/>
          </a:prstGeom>
          <a:ln>
            <a:prstDash val="sysDot"/>
          </a:ln>
        </p:spPr>
        <p:style>
          <a:lnRef idx="1">
            <a:schemeClr val="accent1"/>
          </a:lnRef>
          <a:fillRef idx="0">
            <a:schemeClr val="accent1"/>
          </a:fillRef>
          <a:effectRef idx="0">
            <a:schemeClr val="accent1"/>
          </a:effectRef>
          <a:fontRef idx="minor">
            <a:schemeClr val="tx1"/>
          </a:fontRef>
        </p:style>
      </p:cxnSp>
      <p:pic>
        <p:nvPicPr>
          <p:cNvPr id="8" name="Picture 2" descr="New York Life Insurance Review: Whole and Universal Life - ValuePenguin">
            <a:extLst>
              <a:ext uri="{FF2B5EF4-FFF2-40B4-BE49-F238E27FC236}">
                <a16:creationId xmlns:a16="http://schemas.microsoft.com/office/drawing/2014/main" id="{D46BBE7B-AB78-0E14-1D94-8BF6D1A1A2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6175" y="6553199"/>
            <a:ext cx="465256" cy="265861"/>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Rounded Corners 8">
            <a:extLst>
              <a:ext uri="{FF2B5EF4-FFF2-40B4-BE49-F238E27FC236}">
                <a16:creationId xmlns:a16="http://schemas.microsoft.com/office/drawing/2014/main" id="{36DD118B-88E2-1475-C679-83B294AC5211}"/>
              </a:ext>
            </a:extLst>
          </p:cNvPr>
          <p:cNvSpPr/>
          <p:nvPr/>
        </p:nvSpPr>
        <p:spPr bwMode="ltGray">
          <a:xfrm>
            <a:off x="114300" y="1831110"/>
            <a:ext cx="2792452" cy="399460"/>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Sprint Planning Session </a:t>
            </a:r>
            <a:r>
              <a:rPr lang="en-US" sz="1051"/>
              <a:t>: </a:t>
            </a:r>
          </a:p>
          <a:p>
            <a:pPr algn="ctr"/>
            <a:r>
              <a:rPr lang="en-US" sz="1051"/>
              <a:t>Identify Stake Holders</a:t>
            </a:r>
          </a:p>
        </p:txBody>
      </p:sp>
      <p:sp>
        <p:nvSpPr>
          <p:cNvPr id="11" name="Rectangle: Rounded Corners 10">
            <a:extLst>
              <a:ext uri="{FF2B5EF4-FFF2-40B4-BE49-F238E27FC236}">
                <a16:creationId xmlns:a16="http://schemas.microsoft.com/office/drawing/2014/main" id="{18DAB3A6-707F-2783-E2D0-102326CB9B63}"/>
              </a:ext>
            </a:extLst>
          </p:cNvPr>
          <p:cNvSpPr/>
          <p:nvPr/>
        </p:nvSpPr>
        <p:spPr bwMode="ltGray">
          <a:xfrm>
            <a:off x="114300" y="2387375"/>
            <a:ext cx="2792452" cy="929156"/>
          </a:xfrm>
          <a:prstGeom prst="roundRect">
            <a:avLst>
              <a:gd name="adj" fmla="val 7099"/>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Requirement gathering </a:t>
            </a:r>
            <a:r>
              <a:rPr lang="en-US" sz="1051"/>
              <a:t>Gather 1</a:t>
            </a:r>
            <a:r>
              <a:rPr lang="en-US" sz="1051" baseline="30000"/>
              <a:t>st</a:t>
            </a:r>
            <a:r>
              <a:rPr lang="en-US" sz="1051"/>
              <a:t> set of Critical Processes/Transactions that need repetitive/regression testing with each build deployment</a:t>
            </a:r>
          </a:p>
        </p:txBody>
      </p:sp>
      <p:sp>
        <p:nvSpPr>
          <p:cNvPr id="14" name="Rectangle: Rounded Corners 13">
            <a:extLst>
              <a:ext uri="{FF2B5EF4-FFF2-40B4-BE49-F238E27FC236}">
                <a16:creationId xmlns:a16="http://schemas.microsoft.com/office/drawing/2014/main" id="{3ADBAE8E-1C99-F359-FAC3-A46FA565329F}"/>
              </a:ext>
            </a:extLst>
          </p:cNvPr>
          <p:cNvSpPr/>
          <p:nvPr/>
        </p:nvSpPr>
        <p:spPr bwMode="ltGray">
          <a:xfrm>
            <a:off x="114300" y="3498771"/>
            <a:ext cx="2792452" cy="704505"/>
          </a:xfrm>
          <a:prstGeom prst="roundRect">
            <a:avLst>
              <a:gd name="adj" fmla="val 12461"/>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Prioritization : </a:t>
            </a:r>
            <a:r>
              <a:rPr lang="en-US" sz="1051"/>
              <a:t>Prioritize the Transactions and Include them in Sprint Planning</a:t>
            </a:r>
          </a:p>
        </p:txBody>
      </p:sp>
      <p:sp>
        <p:nvSpPr>
          <p:cNvPr id="15" name="Rectangle: Rounded Corners 14">
            <a:extLst>
              <a:ext uri="{FF2B5EF4-FFF2-40B4-BE49-F238E27FC236}">
                <a16:creationId xmlns:a16="http://schemas.microsoft.com/office/drawing/2014/main" id="{D2617166-4D9A-8FB6-1930-2AE94D3FC2DA}"/>
              </a:ext>
            </a:extLst>
          </p:cNvPr>
          <p:cNvSpPr/>
          <p:nvPr/>
        </p:nvSpPr>
        <p:spPr bwMode="ltGray">
          <a:xfrm>
            <a:off x="114300" y="4405450"/>
            <a:ext cx="2792452" cy="780277"/>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Business Flow:</a:t>
            </a:r>
          </a:p>
          <a:p>
            <a:pPr algn="ctr"/>
            <a:r>
              <a:rPr lang="en-US" sz="1051"/>
              <a:t>Business provides the logic and general flow of transaction in current system</a:t>
            </a:r>
          </a:p>
        </p:txBody>
      </p:sp>
      <p:sp>
        <p:nvSpPr>
          <p:cNvPr id="16" name="Rectangle: Rounded Corners 15">
            <a:extLst>
              <a:ext uri="{FF2B5EF4-FFF2-40B4-BE49-F238E27FC236}">
                <a16:creationId xmlns:a16="http://schemas.microsoft.com/office/drawing/2014/main" id="{19C436D3-3C74-8BCE-4329-B073E0A957A9}"/>
              </a:ext>
            </a:extLst>
          </p:cNvPr>
          <p:cNvSpPr/>
          <p:nvPr/>
        </p:nvSpPr>
        <p:spPr bwMode="ltGray">
          <a:xfrm>
            <a:off x="114300" y="5380567"/>
            <a:ext cx="2792452" cy="799363"/>
          </a:xfrm>
          <a:prstGeom prst="roundRect">
            <a:avLst>
              <a:gd name="adj" fmla="val 9991"/>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Test Case Creation: </a:t>
            </a:r>
            <a:r>
              <a:rPr lang="en-US" sz="1051"/>
              <a:t>Automation Tester Come up with Test Scripts based on the understanding of FAST Application using Confluence Page Information</a:t>
            </a:r>
          </a:p>
        </p:txBody>
      </p:sp>
      <p:sp>
        <p:nvSpPr>
          <p:cNvPr id="17" name="Arrow: Pentagon 16">
            <a:extLst>
              <a:ext uri="{FF2B5EF4-FFF2-40B4-BE49-F238E27FC236}">
                <a16:creationId xmlns:a16="http://schemas.microsoft.com/office/drawing/2014/main" id="{039EDA13-4927-05D7-D879-A0D4B19D119F}"/>
              </a:ext>
            </a:extLst>
          </p:cNvPr>
          <p:cNvSpPr/>
          <p:nvPr/>
        </p:nvSpPr>
        <p:spPr bwMode="ltGray">
          <a:xfrm>
            <a:off x="114300" y="1150947"/>
            <a:ext cx="6118911" cy="425531"/>
          </a:xfrm>
          <a:prstGeom prst="homePlate">
            <a:avLst/>
          </a:prstGeom>
          <a:solidFill>
            <a:schemeClr val="accent2">
              <a:lumMod val="40000"/>
              <a:lumOff val="6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latin typeface="+mj-lt"/>
              </a:rPr>
              <a:t> Automation Team</a:t>
            </a:r>
          </a:p>
        </p:txBody>
      </p:sp>
      <p:sp>
        <p:nvSpPr>
          <p:cNvPr id="18" name="Arrow: Pentagon 17">
            <a:extLst>
              <a:ext uri="{FF2B5EF4-FFF2-40B4-BE49-F238E27FC236}">
                <a16:creationId xmlns:a16="http://schemas.microsoft.com/office/drawing/2014/main" id="{B30B0265-84C4-FA0D-0E15-0E5A7AF18A91}"/>
              </a:ext>
            </a:extLst>
          </p:cNvPr>
          <p:cNvSpPr/>
          <p:nvPr/>
        </p:nvSpPr>
        <p:spPr bwMode="ltGray">
          <a:xfrm>
            <a:off x="6971367" y="1150947"/>
            <a:ext cx="5097556" cy="425531"/>
          </a:xfrm>
          <a:prstGeom prst="homePlate">
            <a:avLst/>
          </a:prstGeom>
          <a:solidFill>
            <a:schemeClr val="accent3">
              <a:lumMod val="20000"/>
              <a:lumOff val="80000"/>
            </a:schemeClr>
          </a:solidFill>
          <a:ln w="12700" cap="flat" cmpd="sng" algn="ctr">
            <a:solidFill>
              <a:schemeClr val="accent3">
                <a:lumMod val="60000"/>
                <a:lumOff val="40000"/>
              </a:schemeClr>
            </a:solidFill>
            <a:prstDash val="solid"/>
            <a:round/>
            <a:headEnd type="none" w="sm" len="sm"/>
            <a:tailEnd type="none" w="sm" len="sm"/>
          </a:ln>
        </p:spPr>
        <p:txBody>
          <a:bodyPr rtlCol="0" anchor="ctr"/>
          <a:lstStyle/>
          <a:p>
            <a:pPr algn="ctr"/>
            <a:r>
              <a:rPr lang="en-US" sz="1400">
                <a:latin typeface="+mj-lt"/>
              </a:rPr>
              <a:t>Manual QA and  Test Case Creation Team</a:t>
            </a:r>
          </a:p>
        </p:txBody>
      </p:sp>
      <p:sp>
        <p:nvSpPr>
          <p:cNvPr id="19" name="Rectangle: Rounded Corners 18">
            <a:extLst>
              <a:ext uri="{FF2B5EF4-FFF2-40B4-BE49-F238E27FC236}">
                <a16:creationId xmlns:a16="http://schemas.microsoft.com/office/drawing/2014/main" id="{699D407D-305B-B316-43A9-57C0AE4C42CB}"/>
              </a:ext>
            </a:extLst>
          </p:cNvPr>
          <p:cNvSpPr/>
          <p:nvPr/>
        </p:nvSpPr>
        <p:spPr bwMode="ltGray">
          <a:xfrm>
            <a:off x="3176304" y="2340209"/>
            <a:ext cx="3269636" cy="338228"/>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Coding &amp; Execution </a:t>
            </a:r>
            <a:r>
              <a:rPr lang="en-US" sz="1051"/>
              <a:t>:Prepares automation suite</a:t>
            </a:r>
          </a:p>
        </p:txBody>
      </p:sp>
      <p:sp>
        <p:nvSpPr>
          <p:cNvPr id="20" name="Rectangle: Rounded Corners 19">
            <a:extLst>
              <a:ext uri="{FF2B5EF4-FFF2-40B4-BE49-F238E27FC236}">
                <a16:creationId xmlns:a16="http://schemas.microsoft.com/office/drawing/2014/main" id="{5A87E19C-A0E2-FFCC-EC2A-D4024D5DAB2C}"/>
              </a:ext>
            </a:extLst>
          </p:cNvPr>
          <p:cNvSpPr/>
          <p:nvPr/>
        </p:nvSpPr>
        <p:spPr bwMode="ltGray">
          <a:xfrm>
            <a:off x="3176304" y="2782510"/>
            <a:ext cx="3269636" cy="813448"/>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End of the Sprint</a:t>
            </a:r>
            <a:r>
              <a:rPr lang="en-US" sz="1051">
                <a:sym typeface="Wingdings" panose="05000000000000000000" pitchFamily="2" charset="2"/>
              </a:rPr>
              <a:t> Provide demo to Complete QA and Business Users to present the work done and may seek conditional approval </a:t>
            </a:r>
            <a:endParaRPr lang="en-US" sz="1051"/>
          </a:p>
        </p:txBody>
      </p:sp>
      <p:cxnSp>
        <p:nvCxnSpPr>
          <p:cNvPr id="21" name="Straight Arrow Connector 20">
            <a:extLst>
              <a:ext uri="{FF2B5EF4-FFF2-40B4-BE49-F238E27FC236}">
                <a16:creationId xmlns:a16="http://schemas.microsoft.com/office/drawing/2014/main" id="{353DAEF2-5FA0-EB99-5C31-6EA8959F4B4F}"/>
              </a:ext>
            </a:extLst>
          </p:cNvPr>
          <p:cNvCxnSpPr>
            <a:cxnSpLocks/>
            <a:endCxn id="11" idx="0"/>
          </p:cNvCxnSpPr>
          <p:nvPr/>
        </p:nvCxnSpPr>
        <p:spPr>
          <a:xfrm>
            <a:off x="1510526" y="2230570"/>
            <a:ext cx="0" cy="156805"/>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6F0CF991-7F38-0D7A-3B1F-17B77162E4B8}"/>
              </a:ext>
            </a:extLst>
          </p:cNvPr>
          <p:cNvCxnSpPr>
            <a:cxnSpLocks/>
            <a:stCxn id="11" idx="2"/>
            <a:endCxn id="14" idx="0"/>
          </p:cNvCxnSpPr>
          <p:nvPr/>
        </p:nvCxnSpPr>
        <p:spPr>
          <a:xfrm>
            <a:off x="1510526" y="3316531"/>
            <a:ext cx="0" cy="1822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6AD866D2-706A-B611-430B-2AE9B25EB2EB}"/>
              </a:ext>
            </a:extLst>
          </p:cNvPr>
          <p:cNvCxnSpPr>
            <a:cxnSpLocks/>
            <a:stCxn id="14" idx="2"/>
            <a:endCxn id="15" idx="0"/>
          </p:cNvCxnSpPr>
          <p:nvPr/>
        </p:nvCxnSpPr>
        <p:spPr>
          <a:xfrm>
            <a:off x="1510526" y="4203276"/>
            <a:ext cx="0" cy="202174"/>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A021A675-FEAC-1A28-6D33-A5CB28DE74AE}"/>
              </a:ext>
            </a:extLst>
          </p:cNvPr>
          <p:cNvCxnSpPr>
            <a:cxnSpLocks/>
            <a:stCxn id="15" idx="2"/>
            <a:endCxn id="16" idx="0"/>
          </p:cNvCxnSpPr>
          <p:nvPr/>
        </p:nvCxnSpPr>
        <p:spPr>
          <a:xfrm>
            <a:off x="1510526" y="5185727"/>
            <a:ext cx="0" cy="19484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Rounded Corners 24">
            <a:extLst>
              <a:ext uri="{FF2B5EF4-FFF2-40B4-BE49-F238E27FC236}">
                <a16:creationId xmlns:a16="http://schemas.microsoft.com/office/drawing/2014/main" id="{87C7E160-B049-4909-5827-8D61C4A21396}"/>
              </a:ext>
            </a:extLst>
          </p:cNvPr>
          <p:cNvSpPr/>
          <p:nvPr/>
        </p:nvSpPr>
        <p:spPr bwMode="ltGray">
          <a:xfrm>
            <a:off x="7268985" y="1702748"/>
            <a:ext cx="4524773" cy="367087"/>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Core Build Delivery : </a:t>
            </a:r>
            <a:r>
              <a:rPr lang="en-US" sz="1051"/>
              <a:t>FAST Term Build delivery for Planned Sprint</a:t>
            </a:r>
          </a:p>
        </p:txBody>
      </p:sp>
      <p:sp>
        <p:nvSpPr>
          <p:cNvPr id="26" name="Rectangle: Rounded Corners 25">
            <a:extLst>
              <a:ext uri="{FF2B5EF4-FFF2-40B4-BE49-F238E27FC236}">
                <a16:creationId xmlns:a16="http://schemas.microsoft.com/office/drawing/2014/main" id="{17ABD018-59D4-5EA8-00AF-6C82662C165F}"/>
              </a:ext>
            </a:extLst>
          </p:cNvPr>
          <p:cNvSpPr/>
          <p:nvPr/>
        </p:nvSpPr>
        <p:spPr bwMode="ltGray">
          <a:xfrm>
            <a:off x="7268985" y="2187645"/>
            <a:ext cx="4525200" cy="399460"/>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b="1"/>
              <a:t>Testing : </a:t>
            </a:r>
            <a:r>
              <a:rPr lang="en-US" sz="1000"/>
              <a:t>Manual QA Team and Service Team Starts Testing the Application</a:t>
            </a:r>
          </a:p>
        </p:txBody>
      </p:sp>
      <p:sp>
        <p:nvSpPr>
          <p:cNvPr id="27" name="Rectangle: Rounded Corners 26">
            <a:extLst>
              <a:ext uri="{FF2B5EF4-FFF2-40B4-BE49-F238E27FC236}">
                <a16:creationId xmlns:a16="http://schemas.microsoft.com/office/drawing/2014/main" id="{41DE6F70-0EB1-5368-EDD8-6D4C8FF5332B}"/>
              </a:ext>
            </a:extLst>
          </p:cNvPr>
          <p:cNvSpPr/>
          <p:nvPr/>
        </p:nvSpPr>
        <p:spPr bwMode="ltGray">
          <a:xfrm>
            <a:off x="3176304" y="4523909"/>
            <a:ext cx="3269636" cy="518731"/>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Sign off : </a:t>
            </a:r>
            <a:r>
              <a:rPr lang="en-US" sz="1051"/>
              <a:t>Provide final demo to QA Leads and Business to receive the sign off</a:t>
            </a:r>
          </a:p>
        </p:txBody>
      </p:sp>
      <p:sp>
        <p:nvSpPr>
          <p:cNvPr id="28" name="Rectangle: Rounded Corners 27">
            <a:extLst>
              <a:ext uri="{FF2B5EF4-FFF2-40B4-BE49-F238E27FC236}">
                <a16:creationId xmlns:a16="http://schemas.microsoft.com/office/drawing/2014/main" id="{76FE30AF-A5E3-8163-91D9-D6BE8C373533}"/>
              </a:ext>
            </a:extLst>
          </p:cNvPr>
          <p:cNvSpPr/>
          <p:nvPr/>
        </p:nvSpPr>
        <p:spPr bwMode="ltGray">
          <a:xfrm>
            <a:off x="3176304" y="3772472"/>
            <a:ext cx="3269636" cy="649525"/>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More than N-1 Sprint :</a:t>
            </a:r>
          </a:p>
          <a:p>
            <a:pPr algn="ctr"/>
            <a:r>
              <a:rPr lang="en-US" sz="1051"/>
              <a:t>Automation QA Updates the Code to accommodate the changes that were signed off</a:t>
            </a:r>
          </a:p>
        </p:txBody>
      </p:sp>
      <p:sp>
        <p:nvSpPr>
          <p:cNvPr id="29" name="Diamond 28">
            <a:extLst>
              <a:ext uri="{FF2B5EF4-FFF2-40B4-BE49-F238E27FC236}">
                <a16:creationId xmlns:a16="http://schemas.microsoft.com/office/drawing/2014/main" id="{4323F12D-5F57-172E-256E-F6B591450D05}"/>
              </a:ext>
            </a:extLst>
          </p:cNvPr>
          <p:cNvSpPr/>
          <p:nvPr/>
        </p:nvSpPr>
        <p:spPr bwMode="ltGray">
          <a:xfrm>
            <a:off x="3102483" y="5185727"/>
            <a:ext cx="1889065" cy="855539"/>
          </a:xfrm>
          <a:prstGeom prst="diamond">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a:t>Is Business agreed with final updates</a:t>
            </a:r>
          </a:p>
        </p:txBody>
      </p:sp>
      <p:sp>
        <p:nvSpPr>
          <p:cNvPr id="30" name="Oval 29">
            <a:extLst>
              <a:ext uri="{FF2B5EF4-FFF2-40B4-BE49-F238E27FC236}">
                <a16:creationId xmlns:a16="http://schemas.microsoft.com/office/drawing/2014/main" id="{132890D1-A653-9E5C-10CC-3DB8FBAE4E7E}"/>
              </a:ext>
            </a:extLst>
          </p:cNvPr>
          <p:cNvSpPr/>
          <p:nvPr/>
        </p:nvSpPr>
        <p:spPr bwMode="ltGray">
          <a:xfrm>
            <a:off x="5277951" y="5231564"/>
            <a:ext cx="811136" cy="763863"/>
          </a:xfrm>
          <a:prstGeom prst="ellipse">
            <a:avLst/>
          </a:prstGeom>
          <a:solidFill>
            <a:schemeClr val="accent5">
              <a:lumMod val="20000"/>
              <a:lumOff val="80000"/>
            </a:schemeClr>
          </a:solidFill>
          <a:ln w="12700" cap="flat" cmpd="sng" algn="ctr">
            <a:solidFill>
              <a:schemeClr val="accent5">
                <a:lumMod val="60000"/>
                <a:lumOff val="40000"/>
              </a:schemeClr>
            </a:solidFill>
            <a:prstDash val="solid"/>
            <a:round/>
            <a:headEnd type="none" w="sm" len="sm"/>
            <a:tailEnd type="none" w="sm" len="sm"/>
          </a:ln>
        </p:spPr>
        <p:txBody>
          <a:bodyPr rtlCol="0" anchor="ctr"/>
          <a:lstStyle/>
          <a:p>
            <a:pPr algn="ctr"/>
            <a:r>
              <a:rPr lang="en-US" sz="1051"/>
              <a:t>Close the Jira Items</a:t>
            </a:r>
          </a:p>
        </p:txBody>
      </p:sp>
      <p:sp>
        <p:nvSpPr>
          <p:cNvPr id="31" name="TextBox 30">
            <a:extLst>
              <a:ext uri="{FF2B5EF4-FFF2-40B4-BE49-F238E27FC236}">
                <a16:creationId xmlns:a16="http://schemas.microsoft.com/office/drawing/2014/main" id="{726D9AFD-DFD8-77CF-C3D8-21893B5CBD9B}"/>
              </a:ext>
            </a:extLst>
          </p:cNvPr>
          <p:cNvSpPr txBox="1"/>
          <p:nvPr/>
        </p:nvSpPr>
        <p:spPr>
          <a:xfrm>
            <a:off x="4830139" y="5627694"/>
            <a:ext cx="595262" cy="254044"/>
          </a:xfrm>
          <a:prstGeom prst="rect">
            <a:avLst/>
          </a:prstGeom>
          <a:noFill/>
        </p:spPr>
        <p:txBody>
          <a:bodyPr wrap="square" rtlCol="0">
            <a:spAutoFit/>
          </a:bodyPr>
          <a:lstStyle/>
          <a:p>
            <a:r>
              <a:rPr lang="en-US" sz="1051"/>
              <a:t>Yes</a:t>
            </a:r>
          </a:p>
        </p:txBody>
      </p:sp>
      <p:sp>
        <p:nvSpPr>
          <p:cNvPr id="32" name="Rectangle: Rounded Corners 31">
            <a:extLst>
              <a:ext uri="{FF2B5EF4-FFF2-40B4-BE49-F238E27FC236}">
                <a16:creationId xmlns:a16="http://schemas.microsoft.com/office/drawing/2014/main" id="{7C600E9E-71A4-2415-009A-25882259C2F5}"/>
              </a:ext>
            </a:extLst>
          </p:cNvPr>
          <p:cNvSpPr/>
          <p:nvPr/>
        </p:nvSpPr>
        <p:spPr bwMode="ltGray">
          <a:xfrm>
            <a:off x="7268985" y="2726764"/>
            <a:ext cx="4525200" cy="551801"/>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b="1"/>
              <a:t>Capturing final test steps : </a:t>
            </a:r>
            <a:r>
              <a:rPr lang="en-US" sz="1000"/>
              <a:t>Manual QA work with FAST &amp; Service Users to outline detailed test cases with actual steps</a:t>
            </a:r>
          </a:p>
        </p:txBody>
      </p:sp>
      <p:sp>
        <p:nvSpPr>
          <p:cNvPr id="33" name="Rectangle: Rounded Corners 32">
            <a:extLst>
              <a:ext uri="{FF2B5EF4-FFF2-40B4-BE49-F238E27FC236}">
                <a16:creationId xmlns:a16="http://schemas.microsoft.com/office/drawing/2014/main" id="{18E16971-A905-B4EE-AD2F-010AED13CD11}"/>
              </a:ext>
            </a:extLst>
          </p:cNvPr>
          <p:cNvSpPr/>
          <p:nvPr/>
        </p:nvSpPr>
        <p:spPr bwMode="ltGray">
          <a:xfrm>
            <a:off x="7268985" y="3418226"/>
            <a:ext cx="4525200" cy="450747"/>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50" b="1"/>
              <a:t>Practitest : </a:t>
            </a:r>
            <a:r>
              <a:rPr lang="en-US" sz="1000"/>
              <a:t>Upload the Test Cases to Practitest</a:t>
            </a:r>
          </a:p>
        </p:txBody>
      </p:sp>
      <p:sp>
        <p:nvSpPr>
          <p:cNvPr id="34" name="Rectangle: Rounded Corners 33">
            <a:extLst>
              <a:ext uri="{FF2B5EF4-FFF2-40B4-BE49-F238E27FC236}">
                <a16:creationId xmlns:a16="http://schemas.microsoft.com/office/drawing/2014/main" id="{4C2392B6-8EDA-94B1-C617-14B4E215203E}"/>
              </a:ext>
            </a:extLst>
          </p:cNvPr>
          <p:cNvSpPr/>
          <p:nvPr/>
        </p:nvSpPr>
        <p:spPr bwMode="ltGray">
          <a:xfrm>
            <a:off x="7268985" y="3998849"/>
            <a:ext cx="4525200" cy="518731"/>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b="1"/>
              <a:t>Sign off : </a:t>
            </a:r>
            <a:r>
              <a:rPr lang="en-US" sz="1000"/>
              <a:t>Seek Business sign off on Manual Test Cases</a:t>
            </a:r>
          </a:p>
        </p:txBody>
      </p:sp>
      <p:sp>
        <p:nvSpPr>
          <p:cNvPr id="35" name="Rectangle: Rounded Corners 34">
            <a:extLst>
              <a:ext uri="{FF2B5EF4-FFF2-40B4-BE49-F238E27FC236}">
                <a16:creationId xmlns:a16="http://schemas.microsoft.com/office/drawing/2014/main" id="{7186D759-AD9A-A768-909E-80406256037A}"/>
              </a:ext>
            </a:extLst>
          </p:cNvPr>
          <p:cNvSpPr/>
          <p:nvPr/>
        </p:nvSpPr>
        <p:spPr bwMode="ltGray">
          <a:xfrm>
            <a:off x="7268985" y="4683310"/>
            <a:ext cx="4525200" cy="518731"/>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b="1"/>
              <a:t>Handover : </a:t>
            </a:r>
            <a:r>
              <a:rPr lang="en-US" sz="1000"/>
              <a:t>Handover the Manual test cases to Automation QA</a:t>
            </a:r>
          </a:p>
          <a:p>
            <a:pPr algn="ctr"/>
            <a:endParaRPr lang="en-US" sz="1000"/>
          </a:p>
        </p:txBody>
      </p:sp>
      <p:sp>
        <p:nvSpPr>
          <p:cNvPr id="36" name="Rectangle: Rounded Corners 35">
            <a:extLst>
              <a:ext uri="{FF2B5EF4-FFF2-40B4-BE49-F238E27FC236}">
                <a16:creationId xmlns:a16="http://schemas.microsoft.com/office/drawing/2014/main" id="{F5FB819C-F5C0-8FDD-FC12-8E0C6C3D0326}"/>
              </a:ext>
            </a:extLst>
          </p:cNvPr>
          <p:cNvSpPr/>
          <p:nvPr/>
        </p:nvSpPr>
        <p:spPr bwMode="ltGray">
          <a:xfrm>
            <a:off x="3176304" y="1932963"/>
            <a:ext cx="3269636" cy="284911"/>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Practitest : </a:t>
            </a:r>
            <a:r>
              <a:rPr lang="en-US" sz="1051"/>
              <a:t>Uploads automation Cases to PT</a:t>
            </a:r>
          </a:p>
        </p:txBody>
      </p:sp>
      <p:cxnSp>
        <p:nvCxnSpPr>
          <p:cNvPr id="37" name="Connector: Elbow 36">
            <a:extLst>
              <a:ext uri="{FF2B5EF4-FFF2-40B4-BE49-F238E27FC236}">
                <a16:creationId xmlns:a16="http://schemas.microsoft.com/office/drawing/2014/main" id="{5A92362D-0749-91EB-9CF5-75546BE83B55}"/>
              </a:ext>
            </a:extLst>
          </p:cNvPr>
          <p:cNvCxnSpPr>
            <a:cxnSpLocks/>
            <a:stCxn id="35" idx="2"/>
            <a:endCxn id="28" idx="3"/>
          </p:cNvCxnSpPr>
          <p:nvPr/>
        </p:nvCxnSpPr>
        <p:spPr>
          <a:xfrm rot="5400000" flipH="1">
            <a:off x="7436360" y="3106816"/>
            <a:ext cx="1104806" cy="3085645"/>
          </a:xfrm>
          <a:prstGeom prst="bentConnector4">
            <a:avLst>
              <a:gd name="adj1" fmla="val -20691"/>
              <a:gd name="adj2" fmla="val 86663"/>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0E09EE83-B8FA-93EB-45C9-6F38363065F9}"/>
              </a:ext>
            </a:extLst>
          </p:cNvPr>
          <p:cNvCxnSpPr>
            <a:cxnSpLocks/>
            <a:stCxn id="20" idx="2"/>
            <a:endCxn id="28" idx="0"/>
          </p:cNvCxnSpPr>
          <p:nvPr/>
        </p:nvCxnSpPr>
        <p:spPr>
          <a:xfrm>
            <a:off x="4811122" y="3595958"/>
            <a:ext cx="0" cy="176514"/>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1676A700-584D-0CFA-7DFE-81FE0997CFF7}"/>
              </a:ext>
            </a:extLst>
          </p:cNvPr>
          <p:cNvCxnSpPr>
            <a:cxnSpLocks/>
            <a:stCxn id="19" idx="2"/>
            <a:endCxn id="20" idx="0"/>
          </p:cNvCxnSpPr>
          <p:nvPr/>
        </p:nvCxnSpPr>
        <p:spPr>
          <a:xfrm>
            <a:off x="4811122" y="2678437"/>
            <a:ext cx="0" cy="104073"/>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0" name="Connector: Elbow 39">
            <a:extLst>
              <a:ext uri="{FF2B5EF4-FFF2-40B4-BE49-F238E27FC236}">
                <a16:creationId xmlns:a16="http://schemas.microsoft.com/office/drawing/2014/main" id="{2ECC3711-BD54-48B2-240C-592D08B03A08}"/>
              </a:ext>
            </a:extLst>
          </p:cNvPr>
          <p:cNvCxnSpPr>
            <a:cxnSpLocks/>
            <a:stCxn id="16" idx="2"/>
            <a:endCxn id="36" idx="0"/>
          </p:cNvCxnSpPr>
          <p:nvPr/>
        </p:nvCxnSpPr>
        <p:spPr>
          <a:xfrm rot="5400000" flipH="1" flipV="1">
            <a:off x="1037340" y="2406149"/>
            <a:ext cx="4246967" cy="3300596"/>
          </a:xfrm>
          <a:prstGeom prst="bentConnector5">
            <a:avLst>
              <a:gd name="adj1" fmla="val -5383"/>
              <a:gd name="adj2" fmla="val 46386"/>
              <a:gd name="adj3" fmla="val 105383"/>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41" name="Rectangle: Rounded Corners 40">
            <a:extLst>
              <a:ext uri="{FF2B5EF4-FFF2-40B4-BE49-F238E27FC236}">
                <a16:creationId xmlns:a16="http://schemas.microsoft.com/office/drawing/2014/main" id="{EE68D727-A4C5-794D-3935-ED38CDFB1077}"/>
              </a:ext>
            </a:extLst>
          </p:cNvPr>
          <p:cNvSpPr/>
          <p:nvPr/>
        </p:nvSpPr>
        <p:spPr bwMode="ltGray">
          <a:xfrm>
            <a:off x="6410604" y="5517146"/>
            <a:ext cx="2206761" cy="850193"/>
          </a:xfrm>
          <a:prstGeom prst="roundRect">
            <a:avLst>
              <a:gd name="adj" fmla="val 10692"/>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lIns="504000" rtlCol="0" anchor="ctr"/>
          <a:lstStyle/>
          <a:p>
            <a:r>
              <a:rPr lang="en-US" sz="1000" b="1"/>
              <a:t>Iterative Improvement: </a:t>
            </a:r>
            <a:r>
              <a:rPr lang="en-US" sz="1000"/>
              <a:t>Gather the feedback and modify/add validations as per business request</a:t>
            </a:r>
          </a:p>
        </p:txBody>
      </p:sp>
      <p:cxnSp>
        <p:nvCxnSpPr>
          <p:cNvPr id="42" name="Connector: Elbow 41">
            <a:extLst>
              <a:ext uri="{FF2B5EF4-FFF2-40B4-BE49-F238E27FC236}">
                <a16:creationId xmlns:a16="http://schemas.microsoft.com/office/drawing/2014/main" id="{CCD729E5-0756-93D4-FA59-B67614344301}"/>
              </a:ext>
            </a:extLst>
          </p:cNvPr>
          <p:cNvCxnSpPr>
            <a:cxnSpLocks/>
          </p:cNvCxnSpPr>
          <p:nvPr/>
        </p:nvCxnSpPr>
        <p:spPr>
          <a:xfrm rot="5400000" flipH="1" flipV="1">
            <a:off x="5196257" y="4809960"/>
            <a:ext cx="99023" cy="2363589"/>
          </a:xfrm>
          <a:prstGeom prst="bentConnector4">
            <a:avLst>
              <a:gd name="adj1" fmla="val -230855"/>
              <a:gd name="adj2" fmla="val 85295"/>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F3BBFE14-A55C-F802-B5A8-0820EC23F32C}"/>
              </a:ext>
            </a:extLst>
          </p:cNvPr>
          <p:cNvSpPr txBox="1"/>
          <p:nvPr/>
        </p:nvSpPr>
        <p:spPr>
          <a:xfrm>
            <a:off x="4805419" y="5999326"/>
            <a:ext cx="848585" cy="254044"/>
          </a:xfrm>
          <a:prstGeom prst="rect">
            <a:avLst/>
          </a:prstGeom>
          <a:noFill/>
        </p:spPr>
        <p:txBody>
          <a:bodyPr wrap="square" rtlCol="0">
            <a:spAutoFit/>
          </a:bodyPr>
          <a:lstStyle/>
          <a:p>
            <a:r>
              <a:rPr lang="en-US" sz="1051"/>
              <a:t>No</a:t>
            </a:r>
          </a:p>
        </p:txBody>
      </p:sp>
      <p:sp>
        <p:nvSpPr>
          <p:cNvPr id="44" name="Rectangle: Rounded Corners 43">
            <a:extLst>
              <a:ext uri="{FF2B5EF4-FFF2-40B4-BE49-F238E27FC236}">
                <a16:creationId xmlns:a16="http://schemas.microsoft.com/office/drawing/2014/main" id="{350E8453-9EF9-4479-9CA9-2DE018FC09D4}"/>
              </a:ext>
            </a:extLst>
          </p:cNvPr>
          <p:cNvSpPr/>
          <p:nvPr/>
        </p:nvSpPr>
        <p:spPr bwMode="ltGray">
          <a:xfrm>
            <a:off x="8814924" y="5517145"/>
            <a:ext cx="2081675" cy="850194"/>
          </a:xfrm>
          <a:prstGeom prst="roundRect">
            <a:avLst>
              <a:gd name="adj" fmla="val 12186"/>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lIns="432000" rtlCol="0" anchor="ctr"/>
          <a:lstStyle/>
          <a:p>
            <a:r>
              <a:rPr lang="en-US" sz="1000" b="1"/>
              <a:t>Feedback Loop: </a:t>
            </a:r>
            <a:r>
              <a:rPr lang="en-US" sz="1000"/>
              <a:t>Corrections to be presented tin Next Sprint Planning session and Seek Sign off </a:t>
            </a:r>
          </a:p>
        </p:txBody>
      </p:sp>
      <p:sp>
        <p:nvSpPr>
          <p:cNvPr id="45" name="Oval 44">
            <a:extLst>
              <a:ext uri="{FF2B5EF4-FFF2-40B4-BE49-F238E27FC236}">
                <a16:creationId xmlns:a16="http://schemas.microsoft.com/office/drawing/2014/main" id="{DEEA75EB-0734-0CD9-A9C8-DE9D09B2541F}"/>
              </a:ext>
            </a:extLst>
          </p:cNvPr>
          <p:cNvSpPr/>
          <p:nvPr/>
        </p:nvSpPr>
        <p:spPr bwMode="ltGray">
          <a:xfrm>
            <a:off x="11094158" y="5517145"/>
            <a:ext cx="983542" cy="850194"/>
          </a:xfrm>
          <a:prstGeom prst="ellipse">
            <a:avLst/>
          </a:prstGeom>
          <a:solidFill>
            <a:schemeClr val="accent5">
              <a:lumMod val="20000"/>
              <a:lumOff val="80000"/>
            </a:schemeClr>
          </a:solidFill>
          <a:ln w="12700" cap="flat" cmpd="sng" algn="ctr">
            <a:solidFill>
              <a:schemeClr val="accent5">
                <a:lumMod val="60000"/>
                <a:lumOff val="40000"/>
              </a:schemeClr>
            </a:solidFill>
            <a:prstDash val="solid"/>
            <a:round/>
            <a:headEnd type="none" w="sm" len="sm"/>
            <a:tailEnd type="none" w="sm" len="sm"/>
          </a:ln>
        </p:spPr>
        <p:txBody>
          <a:bodyPr rtlCol="0" anchor="ctr"/>
          <a:lstStyle/>
          <a:p>
            <a:pPr algn="ctr"/>
            <a:r>
              <a:rPr lang="en-US" sz="1051"/>
              <a:t>Close the Jira Items</a:t>
            </a:r>
          </a:p>
        </p:txBody>
      </p:sp>
      <p:cxnSp>
        <p:nvCxnSpPr>
          <p:cNvPr id="46" name="Straight Arrow Connector 45">
            <a:extLst>
              <a:ext uri="{FF2B5EF4-FFF2-40B4-BE49-F238E27FC236}">
                <a16:creationId xmlns:a16="http://schemas.microsoft.com/office/drawing/2014/main" id="{1D18536A-2DE6-83F1-9171-01F28A95DF66}"/>
              </a:ext>
            </a:extLst>
          </p:cNvPr>
          <p:cNvCxnSpPr>
            <a:cxnSpLocks/>
            <a:stCxn id="29" idx="3"/>
            <a:endCxn id="30" idx="2"/>
          </p:cNvCxnSpPr>
          <p:nvPr/>
        </p:nvCxnSpPr>
        <p:spPr>
          <a:xfrm flipV="1">
            <a:off x="4991548" y="5613496"/>
            <a:ext cx="286403" cy="1"/>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C482BEB4-6CBD-B913-C896-A180847558D9}"/>
              </a:ext>
            </a:extLst>
          </p:cNvPr>
          <p:cNvCxnSpPr>
            <a:cxnSpLocks/>
            <a:stCxn id="25" idx="2"/>
            <a:endCxn id="26" idx="0"/>
          </p:cNvCxnSpPr>
          <p:nvPr/>
        </p:nvCxnSpPr>
        <p:spPr>
          <a:xfrm>
            <a:off x="9531372" y="2069835"/>
            <a:ext cx="213" cy="11781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0B81914F-1B9C-88B9-EFE3-91365DDEF566}"/>
              </a:ext>
            </a:extLst>
          </p:cNvPr>
          <p:cNvCxnSpPr>
            <a:cxnSpLocks/>
            <a:stCxn id="36" idx="2"/>
            <a:endCxn id="19" idx="0"/>
          </p:cNvCxnSpPr>
          <p:nvPr/>
        </p:nvCxnSpPr>
        <p:spPr>
          <a:xfrm>
            <a:off x="4811122" y="2217874"/>
            <a:ext cx="0" cy="122335"/>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9E697E27-8F6E-FD6F-7AFE-01519D157F3A}"/>
              </a:ext>
            </a:extLst>
          </p:cNvPr>
          <p:cNvCxnSpPr>
            <a:cxnSpLocks/>
            <a:stCxn id="28" idx="2"/>
            <a:endCxn id="27" idx="0"/>
          </p:cNvCxnSpPr>
          <p:nvPr/>
        </p:nvCxnSpPr>
        <p:spPr>
          <a:xfrm>
            <a:off x="4811122" y="4421997"/>
            <a:ext cx="0" cy="101912"/>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a:extLst>
              <a:ext uri="{FF2B5EF4-FFF2-40B4-BE49-F238E27FC236}">
                <a16:creationId xmlns:a16="http://schemas.microsoft.com/office/drawing/2014/main" id="{F095FDC3-CD13-C6A3-EE2F-58DC72171892}"/>
              </a:ext>
            </a:extLst>
          </p:cNvPr>
          <p:cNvCxnSpPr>
            <a:cxnSpLocks/>
            <a:endCxn id="29" idx="0"/>
          </p:cNvCxnSpPr>
          <p:nvPr/>
        </p:nvCxnSpPr>
        <p:spPr>
          <a:xfrm>
            <a:off x="4047016" y="5040326"/>
            <a:ext cx="0" cy="145401"/>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C7F89D35-66B3-A3C5-B6F9-A1BA42F6FED7}"/>
              </a:ext>
            </a:extLst>
          </p:cNvPr>
          <p:cNvCxnSpPr>
            <a:cxnSpLocks/>
            <a:stCxn id="26" idx="2"/>
            <a:endCxn id="32" idx="0"/>
          </p:cNvCxnSpPr>
          <p:nvPr/>
        </p:nvCxnSpPr>
        <p:spPr>
          <a:xfrm>
            <a:off x="9531585" y="2587105"/>
            <a:ext cx="0" cy="139659"/>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28AA6647-A689-C4BA-F4EB-E03E93F3C41D}"/>
              </a:ext>
            </a:extLst>
          </p:cNvPr>
          <p:cNvCxnSpPr>
            <a:cxnSpLocks/>
            <a:stCxn id="32" idx="2"/>
            <a:endCxn id="33" idx="0"/>
          </p:cNvCxnSpPr>
          <p:nvPr/>
        </p:nvCxnSpPr>
        <p:spPr>
          <a:xfrm>
            <a:off x="9531585" y="3278565"/>
            <a:ext cx="0" cy="139661"/>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E9A5F053-0519-82F2-D9CB-2321B5F2D6E8}"/>
              </a:ext>
            </a:extLst>
          </p:cNvPr>
          <p:cNvCxnSpPr>
            <a:cxnSpLocks/>
            <a:stCxn id="33" idx="2"/>
            <a:endCxn id="34" idx="0"/>
          </p:cNvCxnSpPr>
          <p:nvPr/>
        </p:nvCxnSpPr>
        <p:spPr>
          <a:xfrm>
            <a:off x="9531585" y="3868973"/>
            <a:ext cx="0" cy="129876"/>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a:extLst>
              <a:ext uri="{FF2B5EF4-FFF2-40B4-BE49-F238E27FC236}">
                <a16:creationId xmlns:a16="http://schemas.microsoft.com/office/drawing/2014/main" id="{9FEB04CC-7591-80D9-50E1-C4EB111A8638}"/>
              </a:ext>
            </a:extLst>
          </p:cNvPr>
          <p:cNvCxnSpPr>
            <a:cxnSpLocks/>
            <a:stCxn id="34" idx="2"/>
            <a:endCxn id="35" idx="0"/>
          </p:cNvCxnSpPr>
          <p:nvPr/>
        </p:nvCxnSpPr>
        <p:spPr>
          <a:xfrm>
            <a:off x="9531585" y="4517580"/>
            <a:ext cx="0" cy="16573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C9D71A3F-C291-0590-1FBA-888B61376757}"/>
              </a:ext>
            </a:extLst>
          </p:cNvPr>
          <p:cNvCxnSpPr>
            <a:cxnSpLocks/>
            <a:stCxn id="41" idx="3"/>
            <a:endCxn id="44" idx="1"/>
          </p:cNvCxnSpPr>
          <p:nvPr/>
        </p:nvCxnSpPr>
        <p:spPr>
          <a:xfrm flipV="1">
            <a:off x="8617365" y="5942242"/>
            <a:ext cx="197559" cy="1"/>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F2202BE4-2218-A7A1-681D-EDE9B4947545}"/>
              </a:ext>
            </a:extLst>
          </p:cNvPr>
          <p:cNvCxnSpPr>
            <a:cxnSpLocks/>
            <a:stCxn id="44" idx="3"/>
            <a:endCxn id="45" idx="2"/>
          </p:cNvCxnSpPr>
          <p:nvPr/>
        </p:nvCxnSpPr>
        <p:spPr>
          <a:xfrm>
            <a:off x="10896599" y="5942242"/>
            <a:ext cx="197559"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53" name="Oval 152">
            <a:extLst>
              <a:ext uri="{FF2B5EF4-FFF2-40B4-BE49-F238E27FC236}">
                <a16:creationId xmlns:a16="http://schemas.microsoft.com/office/drawing/2014/main" id="{E7FCDF8B-E074-BCA7-1D7F-1B4B3D0ADAC9}"/>
              </a:ext>
            </a:extLst>
          </p:cNvPr>
          <p:cNvSpPr/>
          <p:nvPr/>
        </p:nvSpPr>
        <p:spPr>
          <a:xfrm>
            <a:off x="1611431" y="1044568"/>
            <a:ext cx="593182" cy="593182"/>
          </a:xfrm>
          <a:prstGeom prst="ellipse">
            <a:avLst/>
          </a:prstGeom>
          <a:solidFill>
            <a:schemeClr val="accent2">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4" name="Picture 153">
            <a:extLst>
              <a:ext uri="{FF2B5EF4-FFF2-40B4-BE49-F238E27FC236}">
                <a16:creationId xmlns:a16="http://schemas.microsoft.com/office/drawing/2014/main" id="{35693843-221B-CFC3-AD12-27ABC68CFA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33352" y="1150946"/>
            <a:ext cx="369377" cy="372133"/>
          </a:xfrm>
          <a:prstGeom prst="rect">
            <a:avLst/>
          </a:prstGeom>
        </p:spPr>
      </p:pic>
      <p:sp>
        <p:nvSpPr>
          <p:cNvPr id="155" name="Oval 154">
            <a:extLst>
              <a:ext uri="{FF2B5EF4-FFF2-40B4-BE49-F238E27FC236}">
                <a16:creationId xmlns:a16="http://schemas.microsoft.com/office/drawing/2014/main" id="{225AF97F-11BE-E2FA-5995-824D251D03BD}"/>
              </a:ext>
            </a:extLst>
          </p:cNvPr>
          <p:cNvSpPr/>
          <p:nvPr/>
        </p:nvSpPr>
        <p:spPr>
          <a:xfrm>
            <a:off x="6868496" y="1046431"/>
            <a:ext cx="593182" cy="593182"/>
          </a:xfrm>
          <a:prstGeom prst="ellipse">
            <a:avLst/>
          </a:prstGeom>
          <a:solidFill>
            <a:schemeClr val="accent3">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7" name="Picture 156">
            <a:extLst>
              <a:ext uri="{FF2B5EF4-FFF2-40B4-BE49-F238E27FC236}">
                <a16:creationId xmlns:a16="http://schemas.microsoft.com/office/drawing/2014/main" id="{E9C27445-AB44-9CA8-9CE5-E3D1D9DADB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90417" y="1135138"/>
            <a:ext cx="355895" cy="355895"/>
          </a:xfrm>
          <a:prstGeom prst="rect">
            <a:avLst/>
          </a:prstGeom>
        </p:spPr>
      </p:pic>
      <p:pic>
        <p:nvPicPr>
          <p:cNvPr id="158" name="Picture 157">
            <a:extLst>
              <a:ext uri="{FF2B5EF4-FFF2-40B4-BE49-F238E27FC236}">
                <a16:creationId xmlns:a16="http://schemas.microsoft.com/office/drawing/2014/main" id="{7436AF48-2CB6-B595-C23F-731E7D1778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63258" y="5761315"/>
            <a:ext cx="347533" cy="350127"/>
          </a:xfrm>
          <a:prstGeom prst="rect">
            <a:avLst/>
          </a:prstGeom>
        </p:spPr>
      </p:pic>
      <p:pic>
        <p:nvPicPr>
          <p:cNvPr id="168" name="Picture 167">
            <a:extLst>
              <a:ext uri="{FF2B5EF4-FFF2-40B4-BE49-F238E27FC236}">
                <a16:creationId xmlns:a16="http://schemas.microsoft.com/office/drawing/2014/main" id="{F2342EC9-119D-BBC6-3EBB-1ED174FC1E0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72799" y="5751925"/>
            <a:ext cx="371658" cy="368905"/>
          </a:xfrm>
          <a:prstGeom prst="rect">
            <a:avLst/>
          </a:prstGeom>
        </p:spPr>
      </p:pic>
    </p:spTree>
    <p:extLst>
      <p:ext uri="{BB962C8B-B14F-4D97-AF65-F5344CB8AC3E}">
        <p14:creationId xmlns:p14="http://schemas.microsoft.com/office/powerpoint/2010/main" val="2611124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E55BE-1F24-BF56-FE77-98592E0A9853}"/>
              </a:ext>
            </a:extLst>
          </p:cNvPr>
          <p:cNvSpPr>
            <a:spLocks noGrp="1"/>
          </p:cNvSpPr>
          <p:nvPr>
            <p:ph type="title"/>
          </p:nvPr>
        </p:nvSpPr>
        <p:spPr>
          <a:xfrm>
            <a:off x="114300" y="304801"/>
            <a:ext cx="11722100" cy="914400"/>
          </a:xfrm>
        </p:spPr>
        <p:txBody>
          <a:bodyPr>
            <a:noAutofit/>
          </a:bodyPr>
          <a:lstStyle/>
          <a:p>
            <a:r>
              <a:rPr lang="en-US" sz="2400" b="1"/>
              <a:t>Process of collaboration between automation testers and business users for defining and executing a test automation approach(Future State)</a:t>
            </a:r>
            <a:br>
              <a:rPr lang="en-US" sz="2400" b="1"/>
            </a:br>
            <a:endParaRPr lang="en-US" sz="2400" b="1"/>
          </a:p>
        </p:txBody>
      </p:sp>
      <p:cxnSp>
        <p:nvCxnSpPr>
          <p:cNvPr id="4" name="Straight Connector 3">
            <a:extLst>
              <a:ext uri="{FF2B5EF4-FFF2-40B4-BE49-F238E27FC236}">
                <a16:creationId xmlns:a16="http://schemas.microsoft.com/office/drawing/2014/main" id="{9166CFE6-6267-E397-D98F-B1D26F87C8D9}"/>
              </a:ext>
            </a:extLst>
          </p:cNvPr>
          <p:cNvCxnSpPr>
            <a:cxnSpLocks/>
          </p:cNvCxnSpPr>
          <p:nvPr/>
        </p:nvCxnSpPr>
        <p:spPr>
          <a:xfrm>
            <a:off x="1146175" y="6623050"/>
            <a:ext cx="0" cy="157163"/>
          </a:xfrm>
          <a:prstGeom prst="line">
            <a:avLst/>
          </a:prstGeom>
          <a:ln>
            <a:prstDash val="sysDot"/>
          </a:ln>
        </p:spPr>
        <p:style>
          <a:lnRef idx="1">
            <a:schemeClr val="accent1"/>
          </a:lnRef>
          <a:fillRef idx="0">
            <a:schemeClr val="accent1"/>
          </a:fillRef>
          <a:effectRef idx="0">
            <a:schemeClr val="accent1"/>
          </a:effectRef>
          <a:fontRef idx="minor">
            <a:schemeClr val="tx1"/>
          </a:fontRef>
        </p:style>
      </p:cxnSp>
      <p:pic>
        <p:nvPicPr>
          <p:cNvPr id="8" name="Picture 2" descr="New York Life Insurance Review: Whole and Universal Life - ValuePenguin">
            <a:extLst>
              <a:ext uri="{FF2B5EF4-FFF2-40B4-BE49-F238E27FC236}">
                <a16:creationId xmlns:a16="http://schemas.microsoft.com/office/drawing/2014/main" id="{D46BBE7B-AB78-0E14-1D94-8BF6D1A1A2F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6175" y="6553199"/>
            <a:ext cx="465256" cy="265861"/>
          </a:xfrm>
          <a:prstGeom prst="rect">
            <a:avLst/>
          </a:prstGeom>
          <a:noFill/>
          <a:extLst>
            <a:ext uri="{909E8E84-426E-40DD-AFC4-6F175D3DCCD1}">
              <a14:hiddenFill xmlns:a14="http://schemas.microsoft.com/office/drawing/2010/main">
                <a:solidFill>
                  <a:srgbClr val="FFFFFF"/>
                </a:solidFill>
              </a14:hiddenFill>
            </a:ext>
          </a:extLst>
        </p:spPr>
      </p:pic>
      <p:sp>
        <p:nvSpPr>
          <p:cNvPr id="17" name="Arrow: Pentagon 16">
            <a:extLst>
              <a:ext uri="{FF2B5EF4-FFF2-40B4-BE49-F238E27FC236}">
                <a16:creationId xmlns:a16="http://schemas.microsoft.com/office/drawing/2014/main" id="{039EDA13-4927-05D7-D879-A0D4B19D119F}"/>
              </a:ext>
            </a:extLst>
          </p:cNvPr>
          <p:cNvSpPr/>
          <p:nvPr/>
        </p:nvSpPr>
        <p:spPr bwMode="ltGray">
          <a:xfrm>
            <a:off x="114300" y="1150947"/>
            <a:ext cx="6118911" cy="425531"/>
          </a:xfrm>
          <a:prstGeom prst="homePlate">
            <a:avLst/>
          </a:prstGeom>
          <a:solidFill>
            <a:schemeClr val="accent2">
              <a:lumMod val="40000"/>
              <a:lumOff val="6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latin typeface="+mj-lt"/>
              </a:rPr>
              <a:t> Manual QA and Test Case Creation Team</a:t>
            </a:r>
          </a:p>
        </p:txBody>
      </p:sp>
      <p:sp>
        <p:nvSpPr>
          <p:cNvPr id="18" name="Arrow: Pentagon 17">
            <a:extLst>
              <a:ext uri="{FF2B5EF4-FFF2-40B4-BE49-F238E27FC236}">
                <a16:creationId xmlns:a16="http://schemas.microsoft.com/office/drawing/2014/main" id="{B30B0265-84C4-FA0D-0E15-0E5A7AF18A91}"/>
              </a:ext>
            </a:extLst>
          </p:cNvPr>
          <p:cNvSpPr/>
          <p:nvPr/>
        </p:nvSpPr>
        <p:spPr bwMode="ltGray">
          <a:xfrm>
            <a:off x="6971367" y="1150947"/>
            <a:ext cx="5097556" cy="425531"/>
          </a:xfrm>
          <a:prstGeom prst="homePlate">
            <a:avLst/>
          </a:prstGeom>
          <a:solidFill>
            <a:schemeClr val="accent3">
              <a:lumMod val="20000"/>
              <a:lumOff val="80000"/>
            </a:schemeClr>
          </a:solidFill>
          <a:ln w="12700" cap="flat" cmpd="sng" algn="ctr">
            <a:solidFill>
              <a:schemeClr val="accent3">
                <a:lumMod val="60000"/>
                <a:lumOff val="40000"/>
              </a:schemeClr>
            </a:solidFill>
            <a:prstDash val="solid"/>
            <a:round/>
            <a:headEnd type="none" w="sm" len="sm"/>
            <a:tailEnd type="none" w="sm" len="sm"/>
          </a:ln>
        </p:spPr>
        <p:txBody>
          <a:bodyPr rtlCol="0" anchor="ctr"/>
          <a:lstStyle/>
          <a:p>
            <a:pPr algn="ctr"/>
            <a:r>
              <a:rPr lang="en-US" sz="1400">
                <a:latin typeface="+mj-lt"/>
              </a:rPr>
              <a:t>Automation Team</a:t>
            </a:r>
          </a:p>
        </p:txBody>
      </p:sp>
      <p:sp>
        <p:nvSpPr>
          <p:cNvPr id="20" name="Rectangle: Rounded Corners 19">
            <a:extLst>
              <a:ext uri="{FF2B5EF4-FFF2-40B4-BE49-F238E27FC236}">
                <a16:creationId xmlns:a16="http://schemas.microsoft.com/office/drawing/2014/main" id="{5A87E19C-A0E2-FFCC-EC2A-D4024D5DAB2C}"/>
              </a:ext>
            </a:extLst>
          </p:cNvPr>
          <p:cNvSpPr/>
          <p:nvPr/>
        </p:nvSpPr>
        <p:spPr bwMode="ltGray">
          <a:xfrm>
            <a:off x="7626963" y="2615552"/>
            <a:ext cx="3381757" cy="813448"/>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End of the Sprint</a:t>
            </a:r>
            <a:r>
              <a:rPr lang="en-US" sz="1051">
                <a:sym typeface="Wingdings" panose="05000000000000000000" pitchFamily="2" charset="2"/>
              </a:rPr>
              <a:t> Provide demo to Complete QA and Business Users to present the work done and may seek approval </a:t>
            </a:r>
            <a:endParaRPr lang="en-US" sz="1051"/>
          </a:p>
        </p:txBody>
      </p:sp>
      <p:sp>
        <p:nvSpPr>
          <p:cNvPr id="25" name="Rectangle: Rounded Corners 24">
            <a:extLst>
              <a:ext uri="{FF2B5EF4-FFF2-40B4-BE49-F238E27FC236}">
                <a16:creationId xmlns:a16="http://schemas.microsoft.com/office/drawing/2014/main" id="{87C7E160-B049-4909-5827-8D61C4A21396}"/>
              </a:ext>
            </a:extLst>
          </p:cNvPr>
          <p:cNvSpPr/>
          <p:nvPr/>
        </p:nvSpPr>
        <p:spPr bwMode="ltGray">
          <a:xfrm>
            <a:off x="718609" y="1912442"/>
            <a:ext cx="4524773" cy="367087"/>
          </a:xfrm>
          <a:prstGeom prst="roundRect">
            <a:avLst/>
          </a:prstGeom>
          <a:solidFill>
            <a:srgbClr val="EAEAEA"/>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Core Build Delivery : </a:t>
            </a:r>
            <a:r>
              <a:rPr lang="en-US" sz="1051"/>
              <a:t>FAST Term Build delivery for Planned Sprint</a:t>
            </a:r>
          </a:p>
        </p:txBody>
      </p:sp>
      <p:sp>
        <p:nvSpPr>
          <p:cNvPr id="26" name="Rectangle: Rounded Corners 25">
            <a:extLst>
              <a:ext uri="{FF2B5EF4-FFF2-40B4-BE49-F238E27FC236}">
                <a16:creationId xmlns:a16="http://schemas.microsoft.com/office/drawing/2014/main" id="{17ABD018-59D4-5EA8-00AF-6C82662C165F}"/>
              </a:ext>
            </a:extLst>
          </p:cNvPr>
          <p:cNvSpPr/>
          <p:nvPr/>
        </p:nvSpPr>
        <p:spPr bwMode="ltGray">
          <a:xfrm>
            <a:off x="718609" y="2628208"/>
            <a:ext cx="4525200" cy="399460"/>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b="1"/>
              <a:t>Testing : </a:t>
            </a:r>
            <a:r>
              <a:rPr lang="en-US" sz="1000"/>
              <a:t>Manual QA Team and Service Team Starts Testing the Application</a:t>
            </a:r>
          </a:p>
        </p:txBody>
      </p:sp>
      <p:sp>
        <p:nvSpPr>
          <p:cNvPr id="28" name="Rectangle: Rounded Corners 27">
            <a:extLst>
              <a:ext uri="{FF2B5EF4-FFF2-40B4-BE49-F238E27FC236}">
                <a16:creationId xmlns:a16="http://schemas.microsoft.com/office/drawing/2014/main" id="{76FE30AF-A5E3-8163-91D9-D6BE8C373533}"/>
              </a:ext>
            </a:extLst>
          </p:cNvPr>
          <p:cNvSpPr/>
          <p:nvPr/>
        </p:nvSpPr>
        <p:spPr bwMode="ltGray">
          <a:xfrm>
            <a:off x="7626963" y="1841241"/>
            <a:ext cx="3269636" cy="590776"/>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051" b="1"/>
              <a:t>N-1 Sprint :</a:t>
            </a:r>
          </a:p>
          <a:p>
            <a:pPr algn="ctr"/>
            <a:r>
              <a:rPr lang="en-US" sz="1051"/>
              <a:t>Automation QA Script design and execution</a:t>
            </a:r>
          </a:p>
        </p:txBody>
      </p:sp>
      <p:sp>
        <p:nvSpPr>
          <p:cNvPr id="29" name="Diamond 28">
            <a:extLst>
              <a:ext uri="{FF2B5EF4-FFF2-40B4-BE49-F238E27FC236}">
                <a16:creationId xmlns:a16="http://schemas.microsoft.com/office/drawing/2014/main" id="{4323F12D-5F57-172E-256E-F6B591450D05}"/>
              </a:ext>
            </a:extLst>
          </p:cNvPr>
          <p:cNvSpPr/>
          <p:nvPr/>
        </p:nvSpPr>
        <p:spPr bwMode="ltGray">
          <a:xfrm>
            <a:off x="8404155" y="3594299"/>
            <a:ext cx="1889065" cy="855539"/>
          </a:xfrm>
          <a:prstGeom prst="diamond">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a:t>Is Business agreed with final updates</a:t>
            </a:r>
          </a:p>
        </p:txBody>
      </p:sp>
      <p:sp>
        <p:nvSpPr>
          <p:cNvPr id="30" name="Oval 29">
            <a:extLst>
              <a:ext uri="{FF2B5EF4-FFF2-40B4-BE49-F238E27FC236}">
                <a16:creationId xmlns:a16="http://schemas.microsoft.com/office/drawing/2014/main" id="{132890D1-A653-9E5C-10CC-3DB8FBAE4E7E}"/>
              </a:ext>
            </a:extLst>
          </p:cNvPr>
          <p:cNvSpPr/>
          <p:nvPr/>
        </p:nvSpPr>
        <p:spPr bwMode="ltGray">
          <a:xfrm>
            <a:off x="11380864" y="3594299"/>
            <a:ext cx="811136" cy="763863"/>
          </a:xfrm>
          <a:prstGeom prst="ellipse">
            <a:avLst/>
          </a:prstGeom>
          <a:solidFill>
            <a:schemeClr val="accent5">
              <a:lumMod val="20000"/>
              <a:lumOff val="80000"/>
            </a:schemeClr>
          </a:solidFill>
          <a:ln w="12700" cap="flat" cmpd="sng" algn="ctr">
            <a:solidFill>
              <a:schemeClr val="accent5">
                <a:lumMod val="60000"/>
                <a:lumOff val="40000"/>
              </a:schemeClr>
            </a:solidFill>
            <a:prstDash val="solid"/>
            <a:round/>
            <a:headEnd type="none" w="sm" len="sm"/>
            <a:tailEnd type="none" w="sm" len="sm"/>
          </a:ln>
        </p:spPr>
        <p:txBody>
          <a:bodyPr rtlCol="0" anchor="ctr"/>
          <a:lstStyle/>
          <a:p>
            <a:pPr algn="ctr"/>
            <a:r>
              <a:rPr lang="en-US" sz="1051"/>
              <a:t>Close the Jira Items</a:t>
            </a:r>
          </a:p>
        </p:txBody>
      </p:sp>
      <p:sp>
        <p:nvSpPr>
          <p:cNvPr id="31" name="TextBox 30">
            <a:extLst>
              <a:ext uri="{FF2B5EF4-FFF2-40B4-BE49-F238E27FC236}">
                <a16:creationId xmlns:a16="http://schemas.microsoft.com/office/drawing/2014/main" id="{726D9AFD-DFD8-77CF-C3D8-21893B5CBD9B}"/>
              </a:ext>
            </a:extLst>
          </p:cNvPr>
          <p:cNvSpPr txBox="1"/>
          <p:nvPr/>
        </p:nvSpPr>
        <p:spPr>
          <a:xfrm>
            <a:off x="10711089" y="4103655"/>
            <a:ext cx="595262" cy="254044"/>
          </a:xfrm>
          <a:prstGeom prst="rect">
            <a:avLst/>
          </a:prstGeom>
          <a:noFill/>
        </p:spPr>
        <p:txBody>
          <a:bodyPr wrap="square" rtlCol="0">
            <a:spAutoFit/>
          </a:bodyPr>
          <a:lstStyle/>
          <a:p>
            <a:r>
              <a:rPr lang="en-US" sz="1051"/>
              <a:t>Yes</a:t>
            </a:r>
          </a:p>
        </p:txBody>
      </p:sp>
      <p:sp>
        <p:nvSpPr>
          <p:cNvPr id="32" name="Rectangle: Rounded Corners 31">
            <a:extLst>
              <a:ext uri="{FF2B5EF4-FFF2-40B4-BE49-F238E27FC236}">
                <a16:creationId xmlns:a16="http://schemas.microsoft.com/office/drawing/2014/main" id="{7C600E9E-71A4-2415-009A-25882259C2F5}"/>
              </a:ext>
            </a:extLst>
          </p:cNvPr>
          <p:cNvSpPr/>
          <p:nvPr/>
        </p:nvSpPr>
        <p:spPr bwMode="ltGray">
          <a:xfrm>
            <a:off x="718609" y="3393130"/>
            <a:ext cx="4525200" cy="551801"/>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b="1"/>
              <a:t>Capturing final test steps : </a:t>
            </a:r>
            <a:r>
              <a:rPr lang="en-US" sz="1000"/>
              <a:t>Manual QA work with FAST &amp; Service Users to outline detailed test cases with actual steps</a:t>
            </a:r>
          </a:p>
        </p:txBody>
      </p:sp>
      <p:sp>
        <p:nvSpPr>
          <p:cNvPr id="33" name="Rectangle: Rounded Corners 32">
            <a:extLst>
              <a:ext uri="{FF2B5EF4-FFF2-40B4-BE49-F238E27FC236}">
                <a16:creationId xmlns:a16="http://schemas.microsoft.com/office/drawing/2014/main" id="{18E16971-A905-B4EE-AD2F-010AED13CD11}"/>
              </a:ext>
            </a:extLst>
          </p:cNvPr>
          <p:cNvSpPr/>
          <p:nvPr/>
        </p:nvSpPr>
        <p:spPr bwMode="ltGray">
          <a:xfrm>
            <a:off x="718609" y="4244877"/>
            <a:ext cx="4525200" cy="388855"/>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50" b="1"/>
              <a:t>Practitest : </a:t>
            </a:r>
            <a:r>
              <a:rPr lang="en-US" sz="1000"/>
              <a:t>Upload the Test Cases to Practitest</a:t>
            </a:r>
          </a:p>
        </p:txBody>
      </p:sp>
      <p:sp>
        <p:nvSpPr>
          <p:cNvPr id="34" name="Rectangle: Rounded Corners 33">
            <a:extLst>
              <a:ext uri="{FF2B5EF4-FFF2-40B4-BE49-F238E27FC236}">
                <a16:creationId xmlns:a16="http://schemas.microsoft.com/office/drawing/2014/main" id="{4C2392B6-8EDA-94B1-C617-14B4E215203E}"/>
              </a:ext>
            </a:extLst>
          </p:cNvPr>
          <p:cNvSpPr/>
          <p:nvPr/>
        </p:nvSpPr>
        <p:spPr bwMode="ltGray">
          <a:xfrm>
            <a:off x="718609" y="4949019"/>
            <a:ext cx="4525200" cy="518731"/>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b="1"/>
              <a:t>Sign off : </a:t>
            </a:r>
            <a:r>
              <a:rPr lang="en-US" sz="1000"/>
              <a:t>Seek Business sign off on Manual Test Cases</a:t>
            </a:r>
          </a:p>
        </p:txBody>
      </p:sp>
      <p:sp>
        <p:nvSpPr>
          <p:cNvPr id="35" name="Rectangle: Rounded Corners 34">
            <a:extLst>
              <a:ext uri="{FF2B5EF4-FFF2-40B4-BE49-F238E27FC236}">
                <a16:creationId xmlns:a16="http://schemas.microsoft.com/office/drawing/2014/main" id="{7186D759-AD9A-A768-909E-80406256037A}"/>
              </a:ext>
            </a:extLst>
          </p:cNvPr>
          <p:cNvSpPr/>
          <p:nvPr/>
        </p:nvSpPr>
        <p:spPr bwMode="ltGray">
          <a:xfrm>
            <a:off x="718609" y="5777698"/>
            <a:ext cx="4525200" cy="518731"/>
          </a:xfrm>
          <a:prstGeom prst="roundRect">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rtlCol="0" anchor="ctr"/>
          <a:lstStyle/>
          <a:p>
            <a:pPr algn="ctr"/>
            <a:r>
              <a:rPr lang="en-US" sz="1000" b="1"/>
              <a:t>Handover : </a:t>
            </a:r>
            <a:r>
              <a:rPr lang="en-US" sz="1000"/>
              <a:t>Handover the Manual test cases to Automation QA</a:t>
            </a:r>
          </a:p>
          <a:p>
            <a:pPr algn="ctr"/>
            <a:endParaRPr lang="en-US" sz="1000"/>
          </a:p>
        </p:txBody>
      </p:sp>
      <p:sp>
        <p:nvSpPr>
          <p:cNvPr id="41" name="Rectangle: Rounded Corners 40">
            <a:extLst>
              <a:ext uri="{FF2B5EF4-FFF2-40B4-BE49-F238E27FC236}">
                <a16:creationId xmlns:a16="http://schemas.microsoft.com/office/drawing/2014/main" id="{EE68D727-A4C5-794D-3935-ED38CDFB1077}"/>
              </a:ext>
            </a:extLst>
          </p:cNvPr>
          <p:cNvSpPr/>
          <p:nvPr/>
        </p:nvSpPr>
        <p:spPr bwMode="ltGray">
          <a:xfrm>
            <a:off x="6410604" y="5517146"/>
            <a:ext cx="2206761" cy="850193"/>
          </a:xfrm>
          <a:prstGeom prst="roundRect">
            <a:avLst>
              <a:gd name="adj" fmla="val 10692"/>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lIns="504000" rtlCol="0" anchor="ctr"/>
          <a:lstStyle/>
          <a:p>
            <a:r>
              <a:rPr lang="en-US" sz="1000" b="1"/>
              <a:t>Iterative Improvement: </a:t>
            </a:r>
            <a:r>
              <a:rPr lang="en-US" sz="1000"/>
              <a:t>Gather the feedback and modify/add validations as per business request</a:t>
            </a:r>
          </a:p>
        </p:txBody>
      </p:sp>
      <p:sp>
        <p:nvSpPr>
          <p:cNvPr id="43" name="TextBox 42">
            <a:extLst>
              <a:ext uri="{FF2B5EF4-FFF2-40B4-BE49-F238E27FC236}">
                <a16:creationId xmlns:a16="http://schemas.microsoft.com/office/drawing/2014/main" id="{F3BBFE14-A55C-F802-B5A8-0820EC23F32C}"/>
              </a:ext>
            </a:extLst>
          </p:cNvPr>
          <p:cNvSpPr txBox="1"/>
          <p:nvPr/>
        </p:nvSpPr>
        <p:spPr>
          <a:xfrm>
            <a:off x="8671560" y="4496307"/>
            <a:ext cx="848585" cy="254044"/>
          </a:xfrm>
          <a:prstGeom prst="rect">
            <a:avLst/>
          </a:prstGeom>
          <a:noFill/>
        </p:spPr>
        <p:txBody>
          <a:bodyPr wrap="square" rtlCol="0">
            <a:spAutoFit/>
          </a:bodyPr>
          <a:lstStyle/>
          <a:p>
            <a:r>
              <a:rPr lang="en-US" sz="1051"/>
              <a:t>No</a:t>
            </a:r>
          </a:p>
        </p:txBody>
      </p:sp>
      <p:sp>
        <p:nvSpPr>
          <p:cNvPr id="44" name="Rectangle: Rounded Corners 43">
            <a:extLst>
              <a:ext uri="{FF2B5EF4-FFF2-40B4-BE49-F238E27FC236}">
                <a16:creationId xmlns:a16="http://schemas.microsoft.com/office/drawing/2014/main" id="{350E8453-9EF9-4479-9CA9-2DE018FC09D4}"/>
              </a:ext>
            </a:extLst>
          </p:cNvPr>
          <p:cNvSpPr/>
          <p:nvPr/>
        </p:nvSpPr>
        <p:spPr bwMode="ltGray">
          <a:xfrm>
            <a:off x="8814924" y="5517145"/>
            <a:ext cx="2081675" cy="850194"/>
          </a:xfrm>
          <a:prstGeom prst="roundRect">
            <a:avLst>
              <a:gd name="adj" fmla="val 12186"/>
            </a:avLst>
          </a:prstGeom>
          <a:solidFill>
            <a:schemeClr val="bg2">
              <a:lumMod val="95000"/>
            </a:schemeClr>
          </a:solidFill>
          <a:ln w="12700" cap="flat" cmpd="sng" algn="ctr">
            <a:solidFill>
              <a:schemeClr val="accent6">
                <a:lumMod val="40000"/>
                <a:lumOff val="60000"/>
              </a:schemeClr>
            </a:solidFill>
            <a:prstDash val="solid"/>
            <a:round/>
            <a:headEnd type="none" w="sm" len="sm"/>
            <a:tailEnd type="none" w="sm" len="sm"/>
          </a:ln>
        </p:spPr>
        <p:txBody>
          <a:bodyPr lIns="432000" rtlCol="0" anchor="ctr"/>
          <a:lstStyle/>
          <a:p>
            <a:r>
              <a:rPr lang="en-US" sz="1000" b="1"/>
              <a:t>Feedback Loop: </a:t>
            </a:r>
            <a:r>
              <a:rPr lang="en-US" sz="1000"/>
              <a:t>Corrections to be presented tin Next Sprint Planning session and Seek Sign off </a:t>
            </a:r>
          </a:p>
        </p:txBody>
      </p:sp>
      <p:sp>
        <p:nvSpPr>
          <p:cNvPr id="45" name="Oval 44">
            <a:extLst>
              <a:ext uri="{FF2B5EF4-FFF2-40B4-BE49-F238E27FC236}">
                <a16:creationId xmlns:a16="http://schemas.microsoft.com/office/drawing/2014/main" id="{DEEA75EB-0734-0CD9-A9C8-DE9D09B2541F}"/>
              </a:ext>
            </a:extLst>
          </p:cNvPr>
          <p:cNvSpPr/>
          <p:nvPr/>
        </p:nvSpPr>
        <p:spPr bwMode="ltGray">
          <a:xfrm>
            <a:off x="11094158" y="5517145"/>
            <a:ext cx="983542" cy="850194"/>
          </a:xfrm>
          <a:prstGeom prst="ellipse">
            <a:avLst/>
          </a:prstGeom>
          <a:solidFill>
            <a:schemeClr val="accent5">
              <a:lumMod val="20000"/>
              <a:lumOff val="80000"/>
            </a:schemeClr>
          </a:solidFill>
          <a:ln w="12700" cap="flat" cmpd="sng" algn="ctr">
            <a:solidFill>
              <a:schemeClr val="accent5">
                <a:lumMod val="60000"/>
                <a:lumOff val="40000"/>
              </a:schemeClr>
            </a:solidFill>
            <a:prstDash val="solid"/>
            <a:round/>
            <a:headEnd type="none" w="sm" len="sm"/>
            <a:tailEnd type="none" w="sm" len="sm"/>
          </a:ln>
        </p:spPr>
        <p:txBody>
          <a:bodyPr rtlCol="0" anchor="ctr"/>
          <a:lstStyle/>
          <a:p>
            <a:pPr algn="ctr"/>
            <a:r>
              <a:rPr lang="en-US" sz="1051"/>
              <a:t>Close the Jira Items</a:t>
            </a:r>
          </a:p>
        </p:txBody>
      </p:sp>
      <p:cxnSp>
        <p:nvCxnSpPr>
          <p:cNvPr id="51" name="Straight Arrow Connector 50">
            <a:extLst>
              <a:ext uri="{FF2B5EF4-FFF2-40B4-BE49-F238E27FC236}">
                <a16:creationId xmlns:a16="http://schemas.microsoft.com/office/drawing/2014/main" id="{F095FDC3-CD13-C6A3-EE2F-58DC72171892}"/>
              </a:ext>
            </a:extLst>
          </p:cNvPr>
          <p:cNvCxnSpPr>
            <a:cxnSpLocks/>
            <a:endCxn id="29" idx="0"/>
          </p:cNvCxnSpPr>
          <p:nvPr/>
        </p:nvCxnSpPr>
        <p:spPr>
          <a:xfrm>
            <a:off x="9348688" y="3448898"/>
            <a:ext cx="0" cy="145401"/>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C9D71A3F-C291-0590-1FBA-888B61376757}"/>
              </a:ext>
            </a:extLst>
          </p:cNvPr>
          <p:cNvCxnSpPr>
            <a:cxnSpLocks/>
            <a:stCxn id="41" idx="3"/>
            <a:endCxn id="44" idx="1"/>
          </p:cNvCxnSpPr>
          <p:nvPr/>
        </p:nvCxnSpPr>
        <p:spPr>
          <a:xfrm flipV="1">
            <a:off x="8617365" y="5942242"/>
            <a:ext cx="197559" cy="1"/>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F2202BE4-2218-A7A1-681D-EDE9B4947545}"/>
              </a:ext>
            </a:extLst>
          </p:cNvPr>
          <p:cNvCxnSpPr>
            <a:cxnSpLocks/>
            <a:stCxn id="44" idx="3"/>
            <a:endCxn id="45" idx="2"/>
          </p:cNvCxnSpPr>
          <p:nvPr/>
        </p:nvCxnSpPr>
        <p:spPr>
          <a:xfrm>
            <a:off x="10896599" y="5942242"/>
            <a:ext cx="197559" cy="0"/>
          </a:xfrm>
          <a:prstGeom prst="straightConnector1">
            <a:avLst/>
          </a:prstGeom>
          <a:ln w="12700">
            <a:solidFill>
              <a:schemeClr val="accent6"/>
            </a:solidFill>
            <a:tailEnd type="triangle"/>
          </a:ln>
        </p:spPr>
        <p:style>
          <a:lnRef idx="1">
            <a:schemeClr val="accent1"/>
          </a:lnRef>
          <a:fillRef idx="0">
            <a:schemeClr val="accent1"/>
          </a:fillRef>
          <a:effectRef idx="0">
            <a:schemeClr val="accent1"/>
          </a:effectRef>
          <a:fontRef idx="minor">
            <a:schemeClr val="tx1"/>
          </a:fontRef>
        </p:style>
      </p:cxnSp>
      <p:sp>
        <p:nvSpPr>
          <p:cNvPr id="153" name="Oval 152">
            <a:extLst>
              <a:ext uri="{FF2B5EF4-FFF2-40B4-BE49-F238E27FC236}">
                <a16:creationId xmlns:a16="http://schemas.microsoft.com/office/drawing/2014/main" id="{E7FCDF8B-E074-BCA7-1D7F-1B4B3D0ADAC9}"/>
              </a:ext>
            </a:extLst>
          </p:cNvPr>
          <p:cNvSpPr/>
          <p:nvPr/>
        </p:nvSpPr>
        <p:spPr>
          <a:xfrm>
            <a:off x="355600" y="1150947"/>
            <a:ext cx="593182" cy="465932"/>
          </a:xfrm>
          <a:prstGeom prst="ellipse">
            <a:avLst/>
          </a:prstGeom>
          <a:solidFill>
            <a:schemeClr val="accent2">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4" name="Picture 153">
            <a:extLst>
              <a:ext uri="{FF2B5EF4-FFF2-40B4-BE49-F238E27FC236}">
                <a16:creationId xmlns:a16="http://schemas.microsoft.com/office/drawing/2014/main" id="{35693843-221B-CFC3-AD12-27ABC68CFA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502" y="1136883"/>
            <a:ext cx="369377" cy="303878"/>
          </a:xfrm>
          <a:prstGeom prst="rect">
            <a:avLst/>
          </a:prstGeom>
        </p:spPr>
      </p:pic>
      <p:sp>
        <p:nvSpPr>
          <p:cNvPr id="155" name="Oval 154">
            <a:extLst>
              <a:ext uri="{FF2B5EF4-FFF2-40B4-BE49-F238E27FC236}">
                <a16:creationId xmlns:a16="http://schemas.microsoft.com/office/drawing/2014/main" id="{225AF97F-11BE-E2FA-5995-824D251D03BD}"/>
              </a:ext>
            </a:extLst>
          </p:cNvPr>
          <p:cNvSpPr/>
          <p:nvPr/>
        </p:nvSpPr>
        <p:spPr>
          <a:xfrm>
            <a:off x="6868496" y="1046431"/>
            <a:ext cx="593182" cy="593182"/>
          </a:xfrm>
          <a:prstGeom prst="ellipse">
            <a:avLst/>
          </a:prstGeom>
          <a:solidFill>
            <a:schemeClr val="accent3">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7" name="Picture 156">
            <a:extLst>
              <a:ext uri="{FF2B5EF4-FFF2-40B4-BE49-F238E27FC236}">
                <a16:creationId xmlns:a16="http://schemas.microsoft.com/office/drawing/2014/main" id="{E9C27445-AB44-9CA8-9CE5-E3D1D9DADBF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990417" y="1135138"/>
            <a:ext cx="355895" cy="355895"/>
          </a:xfrm>
          <a:prstGeom prst="rect">
            <a:avLst/>
          </a:prstGeom>
        </p:spPr>
      </p:pic>
      <p:pic>
        <p:nvPicPr>
          <p:cNvPr id="158" name="Picture 157">
            <a:extLst>
              <a:ext uri="{FF2B5EF4-FFF2-40B4-BE49-F238E27FC236}">
                <a16:creationId xmlns:a16="http://schemas.microsoft.com/office/drawing/2014/main" id="{7436AF48-2CB6-B595-C23F-731E7D17788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863258" y="5761315"/>
            <a:ext cx="347533" cy="350127"/>
          </a:xfrm>
          <a:prstGeom prst="rect">
            <a:avLst/>
          </a:prstGeom>
        </p:spPr>
      </p:pic>
      <p:pic>
        <p:nvPicPr>
          <p:cNvPr id="168" name="Picture 167">
            <a:extLst>
              <a:ext uri="{FF2B5EF4-FFF2-40B4-BE49-F238E27FC236}">
                <a16:creationId xmlns:a16="http://schemas.microsoft.com/office/drawing/2014/main" id="{F2342EC9-119D-BBC6-3EBB-1ED174FC1E0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472799" y="5751925"/>
            <a:ext cx="371658" cy="368905"/>
          </a:xfrm>
          <a:prstGeom prst="rect">
            <a:avLst/>
          </a:prstGeom>
        </p:spPr>
      </p:pic>
      <p:cxnSp>
        <p:nvCxnSpPr>
          <p:cNvPr id="129" name="Straight Arrow Connector 128">
            <a:extLst>
              <a:ext uri="{FF2B5EF4-FFF2-40B4-BE49-F238E27FC236}">
                <a16:creationId xmlns:a16="http://schemas.microsoft.com/office/drawing/2014/main" id="{EA67B47A-AF2C-2741-BC70-264124023EEC}"/>
              </a:ext>
            </a:extLst>
          </p:cNvPr>
          <p:cNvCxnSpPr>
            <a:cxnSpLocks/>
            <a:stCxn id="29" idx="3"/>
            <a:endCxn id="30" idx="2"/>
          </p:cNvCxnSpPr>
          <p:nvPr/>
        </p:nvCxnSpPr>
        <p:spPr>
          <a:xfrm flipV="1">
            <a:off x="10293220" y="3976231"/>
            <a:ext cx="1087644" cy="458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6" name="Connector: Elbow 135">
            <a:extLst>
              <a:ext uri="{FF2B5EF4-FFF2-40B4-BE49-F238E27FC236}">
                <a16:creationId xmlns:a16="http://schemas.microsoft.com/office/drawing/2014/main" id="{7C957D9F-33E2-1046-5F89-6DBF42142027}"/>
              </a:ext>
            </a:extLst>
          </p:cNvPr>
          <p:cNvCxnSpPr>
            <a:stCxn id="29" idx="2"/>
          </p:cNvCxnSpPr>
          <p:nvPr/>
        </p:nvCxnSpPr>
        <p:spPr>
          <a:xfrm rot="5400000">
            <a:off x="8115723" y="3584661"/>
            <a:ext cx="367788" cy="2098143"/>
          </a:xfrm>
          <a:prstGeom prst="bentConnector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8" name="Straight Arrow Connector 137">
            <a:extLst>
              <a:ext uri="{FF2B5EF4-FFF2-40B4-BE49-F238E27FC236}">
                <a16:creationId xmlns:a16="http://schemas.microsoft.com/office/drawing/2014/main" id="{72A0F4EC-1870-EEAE-9CA4-0C50E2586580}"/>
              </a:ext>
            </a:extLst>
          </p:cNvPr>
          <p:cNvCxnSpPr/>
          <p:nvPr/>
        </p:nvCxnSpPr>
        <p:spPr>
          <a:xfrm>
            <a:off x="7250545" y="4831219"/>
            <a:ext cx="0" cy="68592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0" name="Straight Arrow Connector 139">
            <a:extLst>
              <a:ext uri="{FF2B5EF4-FFF2-40B4-BE49-F238E27FC236}">
                <a16:creationId xmlns:a16="http://schemas.microsoft.com/office/drawing/2014/main" id="{039D081A-43E5-8570-C19A-164D17ED8F1D}"/>
              </a:ext>
            </a:extLst>
          </p:cNvPr>
          <p:cNvCxnSpPr/>
          <p:nvPr/>
        </p:nvCxnSpPr>
        <p:spPr>
          <a:xfrm>
            <a:off x="2770909" y="2294035"/>
            <a:ext cx="0" cy="35095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2" name="Straight Arrow Connector 141">
            <a:extLst>
              <a:ext uri="{FF2B5EF4-FFF2-40B4-BE49-F238E27FC236}">
                <a16:creationId xmlns:a16="http://schemas.microsoft.com/office/drawing/2014/main" id="{481A1311-DD54-035D-8EE9-AC56264D100F}"/>
              </a:ext>
            </a:extLst>
          </p:cNvPr>
          <p:cNvCxnSpPr/>
          <p:nvPr/>
        </p:nvCxnSpPr>
        <p:spPr>
          <a:xfrm>
            <a:off x="2789382" y="3022276"/>
            <a:ext cx="0" cy="37085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4" name="Straight Arrow Connector 143">
            <a:extLst>
              <a:ext uri="{FF2B5EF4-FFF2-40B4-BE49-F238E27FC236}">
                <a16:creationId xmlns:a16="http://schemas.microsoft.com/office/drawing/2014/main" id="{E11D74D5-AC0A-AB72-36D5-5BC070E6A5F9}"/>
              </a:ext>
            </a:extLst>
          </p:cNvPr>
          <p:cNvCxnSpPr/>
          <p:nvPr/>
        </p:nvCxnSpPr>
        <p:spPr>
          <a:xfrm>
            <a:off x="2770909" y="3944931"/>
            <a:ext cx="0" cy="28574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6" name="Straight Arrow Connector 145">
            <a:extLst>
              <a:ext uri="{FF2B5EF4-FFF2-40B4-BE49-F238E27FC236}">
                <a16:creationId xmlns:a16="http://schemas.microsoft.com/office/drawing/2014/main" id="{8425438F-1070-AAB9-3700-F9A6EFCBCAD7}"/>
              </a:ext>
            </a:extLst>
          </p:cNvPr>
          <p:cNvCxnSpPr/>
          <p:nvPr/>
        </p:nvCxnSpPr>
        <p:spPr>
          <a:xfrm>
            <a:off x="2789382" y="4633732"/>
            <a:ext cx="0" cy="3152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8" name="Straight Arrow Connector 147">
            <a:extLst>
              <a:ext uri="{FF2B5EF4-FFF2-40B4-BE49-F238E27FC236}">
                <a16:creationId xmlns:a16="http://schemas.microsoft.com/office/drawing/2014/main" id="{037414C9-15FC-515B-D60E-07AE8045EE7F}"/>
              </a:ext>
            </a:extLst>
          </p:cNvPr>
          <p:cNvCxnSpPr/>
          <p:nvPr/>
        </p:nvCxnSpPr>
        <p:spPr>
          <a:xfrm>
            <a:off x="2789382" y="5467750"/>
            <a:ext cx="0" cy="2935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1" name="Connector: Elbow 160">
            <a:extLst>
              <a:ext uri="{FF2B5EF4-FFF2-40B4-BE49-F238E27FC236}">
                <a16:creationId xmlns:a16="http://schemas.microsoft.com/office/drawing/2014/main" id="{9177D2C7-32B1-1E1B-AD78-BEC5F9E33A23}"/>
              </a:ext>
            </a:extLst>
          </p:cNvPr>
          <p:cNvCxnSpPr>
            <a:stCxn id="35" idx="3"/>
          </p:cNvCxnSpPr>
          <p:nvPr/>
        </p:nvCxnSpPr>
        <p:spPr>
          <a:xfrm flipV="1">
            <a:off x="5243809" y="2123689"/>
            <a:ext cx="731541" cy="3913375"/>
          </a:xfrm>
          <a:prstGeom prst="bentConnector2">
            <a:avLst/>
          </a:prstGeom>
        </p:spPr>
        <p:style>
          <a:lnRef idx="1">
            <a:schemeClr val="accent1"/>
          </a:lnRef>
          <a:fillRef idx="0">
            <a:schemeClr val="accent1"/>
          </a:fillRef>
          <a:effectRef idx="0">
            <a:schemeClr val="accent1"/>
          </a:effectRef>
          <a:fontRef idx="minor">
            <a:schemeClr val="tx1"/>
          </a:fontRef>
        </p:style>
      </p:cxnSp>
      <p:cxnSp>
        <p:nvCxnSpPr>
          <p:cNvPr id="163" name="Straight Arrow Connector 162">
            <a:extLst>
              <a:ext uri="{FF2B5EF4-FFF2-40B4-BE49-F238E27FC236}">
                <a16:creationId xmlns:a16="http://schemas.microsoft.com/office/drawing/2014/main" id="{7146F1F6-DCBA-EAE0-AEF1-E34E1B14C7E6}"/>
              </a:ext>
            </a:extLst>
          </p:cNvPr>
          <p:cNvCxnSpPr>
            <a:endCxn id="28" idx="1"/>
          </p:cNvCxnSpPr>
          <p:nvPr/>
        </p:nvCxnSpPr>
        <p:spPr>
          <a:xfrm>
            <a:off x="5975350" y="2123689"/>
            <a:ext cx="1651613" cy="129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9" name="Straight Arrow Connector 178">
            <a:extLst>
              <a:ext uri="{FF2B5EF4-FFF2-40B4-BE49-F238E27FC236}">
                <a16:creationId xmlns:a16="http://schemas.microsoft.com/office/drawing/2014/main" id="{D1B5DEE4-0402-0D6E-F04B-F4ADE67CF391}"/>
              </a:ext>
            </a:extLst>
          </p:cNvPr>
          <p:cNvCxnSpPr/>
          <p:nvPr/>
        </p:nvCxnSpPr>
        <p:spPr>
          <a:xfrm>
            <a:off x="9095852" y="2432017"/>
            <a:ext cx="0" cy="1835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17669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E55BE-1F24-BF56-FE77-98592E0A9853}"/>
              </a:ext>
            </a:extLst>
          </p:cNvPr>
          <p:cNvSpPr>
            <a:spLocks noGrp="1"/>
          </p:cNvSpPr>
          <p:nvPr>
            <p:ph type="title"/>
          </p:nvPr>
        </p:nvSpPr>
        <p:spPr/>
        <p:txBody>
          <a:bodyPr>
            <a:noAutofit/>
          </a:bodyPr>
          <a:lstStyle/>
          <a:p>
            <a:r>
              <a:rPr lang="en-US" b="1"/>
              <a:t>End to End Automation Suite in Place before going Live</a:t>
            </a:r>
          </a:p>
        </p:txBody>
      </p:sp>
      <p:grpSp>
        <p:nvGrpSpPr>
          <p:cNvPr id="17" name="Group 16">
            <a:extLst>
              <a:ext uri="{FF2B5EF4-FFF2-40B4-BE49-F238E27FC236}">
                <a16:creationId xmlns:a16="http://schemas.microsoft.com/office/drawing/2014/main" id="{B7F387A0-862C-B92F-7590-45F499727F86}"/>
              </a:ext>
            </a:extLst>
          </p:cNvPr>
          <p:cNvGrpSpPr/>
          <p:nvPr/>
        </p:nvGrpSpPr>
        <p:grpSpPr>
          <a:xfrm>
            <a:off x="446156" y="1206501"/>
            <a:ext cx="11185988" cy="5152869"/>
            <a:chOff x="230256" y="981777"/>
            <a:chExt cx="11701394" cy="5390293"/>
          </a:xfrm>
        </p:grpSpPr>
        <p:sp>
          <p:nvSpPr>
            <p:cNvPr id="9" name="Rectangle: Rounded Corners 8">
              <a:extLst>
                <a:ext uri="{FF2B5EF4-FFF2-40B4-BE49-F238E27FC236}">
                  <a16:creationId xmlns:a16="http://schemas.microsoft.com/office/drawing/2014/main" id="{36DD118B-88E2-1475-C679-83B294AC5211}"/>
                </a:ext>
              </a:extLst>
            </p:cNvPr>
            <p:cNvSpPr/>
            <p:nvPr/>
          </p:nvSpPr>
          <p:spPr bwMode="ltGray">
            <a:xfrm>
              <a:off x="409347" y="1721170"/>
              <a:ext cx="3298173" cy="543323"/>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t>Automated Policy Data Creation with multiple test inputs</a:t>
              </a:r>
            </a:p>
          </p:txBody>
        </p:sp>
        <p:sp>
          <p:nvSpPr>
            <p:cNvPr id="19" name="Rectangle: Rounded Corners 18">
              <a:extLst>
                <a:ext uri="{FF2B5EF4-FFF2-40B4-BE49-F238E27FC236}">
                  <a16:creationId xmlns:a16="http://schemas.microsoft.com/office/drawing/2014/main" id="{699D407D-305B-B316-43A9-57C0AE4C42CB}"/>
                </a:ext>
              </a:extLst>
            </p:cNvPr>
            <p:cNvSpPr/>
            <p:nvPr/>
          </p:nvSpPr>
          <p:spPr bwMode="ltGray">
            <a:xfrm>
              <a:off x="3884121" y="2405766"/>
              <a:ext cx="3298173" cy="543323"/>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t>Premiums</a:t>
              </a:r>
            </a:p>
          </p:txBody>
        </p:sp>
        <p:sp>
          <p:nvSpPr>
            <p:cNvPr id="36" name="Rectangle: Rounded Corners 35">
              <a:extLst>
                <a:ext uri="{FF2B5EF4-FFF2-40B4-BE49-F238E27FC236}">
                  <a16:creationId xmlns:a16="http://schemas.microsoft.com/office/drawing/2014/main" id="{F5FB819C-F5C0-8FDD-FC12-8E0C6C3D0326}"/>
                </a:ext>
              </a:extLst>
            </p:cNvPr>
            <p:cNvSpPr/>
            <p:nvPr/>
          </p:nvSpPr>
          <p:spPr bwMode="ltGray">
            <a:xfrm>
              <a:off x="3884121" y="1721170"/>
              <a:ext cx="3298173" cy="543323"/>
            </a:xfrm>
            <a:prstGeom prst="roundRect">
              <a:avLst/>
            </a:prstGeom>
            <a:solidFill>
              <a:srgbClr val="DDF4FF"/>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t>Commissions </a:t>
              </a:r>
            </a:p>
          </p:txBody>
        </p:sp>
        <p:sp>
          <p:nvSpPr>
            <p:cNvPr id="12" name="Arrow: Pentagon 11">
              <a:extLst>
                <a:ext uri="{FF2B5EF4-FFF2-40B4-BE49-F238E27FC236}">
                  <a16:creationId xmlns:a16="http://schemas.microsoft.com/office/drawing/2014/main" id="{A07C47C0-A442-4C42-77BC-601376395C8B}"/>
                </a:ext>
              </a:extLst>
            </p:cNvPr>
            <p:cNvSpPr/>
            <p:nvPr/>
          </p:nvSpPr>
          <p:spPr bwMode="ltGray">
            <a:xfrm>
              <a:off x="3884121" y="986563"/>
              <a:ext cx="3529688" cy="641386"/>
            </a:xfrm>
            <a:prstGeom prst="homePlate">
              <a:avLst/>
            </a:prstGeom>
            <a:solidFill>
              <a:schemeClr val="accent2">
                <a:lumMod val="40000"/>
                <a:lumOff val="6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latin typeface="+mj-lt"/>
                </a:rPr>
                <a:t> Automated Trigger of </a:t>
              </a:r>
            </a:p>
            <a:p>
              <a:pPr algn="ctr"/>
              <a:r>
                <a:rPr lang="en-US" sz="1400">
                  <a:latin typeface="+mj-lt"/>
                </a:rPr>
                <a:t>Critical Transactions</a:t>
              </a:r>
            </a:p>
          </p:txBody>
        </p:sp>
        <p:sp>
          <p:nvSpPr>
            <p:cNvPr id="58" name="Rectangle: Rounded Corners 57">
              <a:extLst>
                <a:ext uri="{FF2B5EF4-FFF2-40B4-BE49-F238E27FC236}">
                  <a16:creationId xmlns:a16="http://schemas.microsoft.com/office/drawing/2014/main" id="{A24700A4-3698-23D3-C31A-7B54A9AF3B6B}"/>
                </a:ext>
              </a:extLst>
            </p:cNvPr>
            <p:cNvSpPr/>
            <p:nvPr/>
          </p:nvSpPr>
          <p:spPr bwMode="ltGray">
            <a:xfrm>
              <a:off x="3884121" y="3090363"/>
              <a:ext cx="3298173" cy="543323"/>
            </a:xfrm>
            <a:prstGeom prst="roundRect">
              <a:avLst/>
            </a:prstGeom>
            <a:solidFill>
              <a:srgbClr val="DDF4FF"/>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t>Surrenders</a:t>
              </a:r>
            </a:p>
          </p:txBody>
        </p:sp>
        <p:sp>
          <p:nvSpPr>
            <p:cNvPr id="59" name="Rectangle: Rounded Corners 58">
              <a:extLst>
                <a:ext uri="{FF2B5EF4-FFF2-40B4-BE49-F238E27FC236}">
                  <a16:creationId xmlns:a16="http://schemas.microsoft.com/office/drawing/2014/main" id="{4809F701-D202-1DFD-356C-0B4E002EDE84}"/>
                </a:ext>
              </a:extLst>
            </p:cNvPr>
            <p:cNvSpPr/>
            <p:nvPr/>
          </p:nvSpPr>
          <p:spPr bwMode="ltGray">
            <a:xfrm>
              <a:off x="3884121" y="3774959"/>
              <a:ext cx="3298173" cy="543323"/>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t>Monthaversary</a:t>
              </a:r>
            </a:p>
          </p:txBody>
        </p:sp>
        <p:sp>
          <p:nvSpPr>
            <p:cNvPr id="60" name="Rectangle: Rounded Corners 59">
              <a:extLst>
                <a:ext uri="{FF2B5EF4-FFF2-40B4-BE49-F238E27FC236}">
                  <a16:creationId xmlns:a16="http://schemas.microsoft.com/office/drawing/2014/main" id="{05720022-94AE-2951-D8D6-20D0882B2FF0}"/>
                </a:ext>
              </a:extLst>
            </p:cNvPr>
            <p:cNvSpPr/>
            <p:nvPr/>
          </p:nvSpPr>
          <p:spPr bwMode="ltGray">
            <a:xfrm>
              <a:off x="3884121" y="4459555"/>
              <a:ext cx="3298173" cy="543323"/>
            </a:xfrm>
            <a:prstGeom prst="roundRect">
              <a:avLst/>
            </a:prstGeom>
            <a:solidFill>
              <a:srgbClr val="DDF4FF"/>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t>Anniversary</a:t>
              </a:r>
            </a:p>
          </p:txBody>
        </p:sp>
        <p:sp>
          <p:nvSpPr>
            <p:cNvPr id="61" name="Rectangle: Rounded Corners 60">
              <a:extLst>
                <a:ext uri="{FF2B5EF4-FFF2-40B4-BE49-F238E27FC236}">
                  <a16:creationId xmlns:a16="http://schemas.microsoft.com/office/drawing/2014/main" id="{5D3A261A-BC8A-7D47-CCF7-F2D56244ECB3}"/>
                </a:ext>
              </a:extLst>
            </p:cNvPr>
            <p:cNvSpPr/>
            <p:nvPr/>
          </p:nvSpPr>
          <p:spPr bwMode="ltGray">
            <a:xfrm>
              <a:off x="3884996" y="5144151"/>
              <a:ext cx="3298173" cy="543323"/>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t>Premium Refund</a:t>
              </a:r>
            </a:p>
          </p:txBody>
        </p:sp>
        <p:sp>
          <p:nvSpPr>
            <p:cNvPr id="128" name="Arrow: Pentagon 127">
              <a:extLst>
                <a:ext uri="{FF2B5EF4-FFF2-40B4-BE49-F238E27FC236}">
                  <a16:creationId xmlns:a16="http://schemas.microsoft.com/office/drawing/2014/main" id="{098E1344-94DF-4CA5-1A66-0F6D40FB2FA2}"/>
                </a:ext>
              </a:extLst>
            </p:cNvPr>
            <p:cNvSpPr/>
            <p:nvPr/>
          </p:nvSpPr>
          <p:spPr bwMode="ltGray">
            <a:xfrm>
              <a:off x="7697110" y="981777"/>
              <a:ext cx="4234540" cy="673579"/>
            </a:xfrm>
            <a:prstGeom prst="homePlate">
              <a:avLst/>
            </a:prstGeom>
            <a:solidFill>
              <a:schemeClr val="accent3">
                <a:lumMod val="20000"/>
                <a:lumOff val="80000"/>
              </a:schemeClr>
            </a:solidFill>
            <a:ln w="12700" cap="flat" cmpd="sng" algn="ctr">
              <a:noFill/>
              <a:prstDash val="solid"/>
              <a:round/>
              <a:headEnd type="none" w="sm" len="sm"/>
              <a:tailEnd type="none" w="sm" len="sm"/>
            </a:ln>
          </p:spPr>
          <p:txBody>
            <a:bodyPr lIns="864000" rtlCol="0" anchor="ctr"/>
            <a:lstStyle/>
            <a:p>
              <a:r>
                <a:rPr lang="en-US" sz="1400">
                  <a:latin typeface="+mj-lt"/>
                </a:rPr>
                <a:t>Outbound/Inbound Feeds –Automated Interface validation</a:t>
              </a:r>
            </a:p>
            <a:p>
              <a:r>
                <a:rPr lang="en-US" sz="1400">
                  <a:latin typeface="+mj-lt"/>
                </a:rPr>
                <a:t>Before sending to PALI layer</a:t>
              </a:r>
            </a:p>
          </p:txBody>
        </p:sp>
        <p:sp>
          <p:nvSpPr>
            <p:cNvPr id="130" name="Rectangle: Rounded Corners 129">
              <a:extLst>
                <a:ext uri="{FF2B5EF4-FFF2-40B4-BE49-F238E27FC236}">
                  <a16:creationId xmlns:a16="http://schemas.microsoft.com/office/drawing/2014/main" id="{1CCBBF14-BAF4-9A18-02F2-8A1C23C5D92F}"/>
                </a:ext>
              </a:extLst>
            </p:cNvPr>
            <p:cNvSpPr/>
            <p:nvPr/>
          </p:nvSpPr>
          <p:spPr bwMode="ltGray">
            <a:xfrm>
              <a:off x="7762830" y="1721170"/>
              <a:ext cx="3986258" cy="543323"/>
            </a:xfrm>
            <a:prstGeom prst="roundRect">
              <a:avLst/>
            </a:prstGeom>
            <a:solidFill>
              <a:srgbClr val="FEF5F0"/>
            </a:solidFill>
            <a:ln w="12700" cap="flat" cmpd="sng" algn="ctr">
              <a:solidFill>
                <a:schemeClr val="accent3">
                  <a:lumMod val="60000"/>
                  <a:lumOff val="40000"/>
                </a:schemeClr>
              </a:solidFill>
              <a:prstDash val="solid"/>
              <a:round/>
              <a:headEnd type="none" w="sm" len="sm"/>
              <a:tailEnd type="none" w="sm" len="sm"/>
            </a:ln>
          </p:spPr>
          <p:txBody>
            <a:bodyPr rtlCol="0" anchor="ctr"/>
            <a:lstStyle/>
            <a:p>
              <a:pPr algn="ctr"/>
              <a:r>
                <a:rPr lang="en-US" sz="1400"/>
                <a:t>Fuels </a:t>
              </a:r>
            </a:p>
          </p:txBody>
        </p:sp>
        <p:sp>
          <p:nvSpPr>
            <p:cNvPr id="131" name="Rectangle: Rounded Corners 130">
              <a:extLst>
                <a:ext uri="{FF2B5EF4-FFF2-40B4-BE49-F238E27FC236}">
                  <a16:creationId xmlns:a16="http://schemas.microsoft.com/office/drawing/2014/main" id="{42310804-A73B-3155-E553-A84AEB8C64BD}"/>
                </a:ext>
              </a:extLst>
            </p:cNvPr>
            <p:cNvSpPr/>
            <p:nvPr/>
          </p:nvSpPr>
          <p:spPr bwMode="ltGray">
            <a:xfrm>
              <a:off x="7762830" y="2526577"/>
              <a:ext cx="3986258" cy="543323"/>
            </a:xfrm>
            <a:prstGeom prst="roundRect">
              <a:avLst/>
            </a:prstGeom>
            <a:solidFill>
              <a:schemeClr val="accent3">
                <a:lumMod val="20000"/>
                <a:lumOff val="80000"/>
              </a:schemeClr>
            </a:solidFill>
            <a:ln w="12700" cap="flat" cmpd="sng" algn="ctr">
              <a:solidFill>
                <a:schemeClr val="accent3">
                  <a:lumMod val="60000"/>
                  <a:lumOff val="40000"/>
                </a:schemeClr>
              </a:solidFill>
              <a:prstDash val="solid"/>
              <a:round/>
              <a:headEnd type="none" w="sm" len="sm"/>
              <a:tailEnd type="none" w="sm" len="sm"/>
            </a:ln>
          </p:spPr>
          <p:txBody>
            <a:bodyPr rtlCol="0" anchor="ctr"/>
            <a:lstStyle/>
            <a:p>
              <a:pPr algn="ctr"/>
              <a:r>
                <a:rPr lang="en-US" sz="1400"/>
                <a:t>NCAA </a:t>
              </a:r>
            </a:p>
          </p:txBody>
        </p:sp>
        <p:sp>
          <p:nvSpPr>
            <p:cNvPr id="132" name="Rectangle: Rounded Corners 131">
              <a:extLst>
                <a:ext uri="{FF2B5EF4-FFF2-40B4-BE49-F238E27FC236}">
                  <a16:creationId xmlns:a16="http://schemas.microsoft.com/office/drawing/2014/main" id="{005F3BA9-1277-F529-246E-20F496BE1F30}"/>
                </a:ext>
              </a:extLst>
            </p:cNvPr>
            <p:cNvSpPr/>
            <p:nvPr/>
          </p:nvSpPr>
          <p:spPr bwMode="ltGray">
            <a:xfrm>
              <a:off x="3884996" y="5828747"/>
              <a:ext cx="3298173" cy="543323"/>
            </a:xfrm>
            <a:prstGeom prst="roundRect">
              <a:avLst/>
            </a:prstGeom>
            <a:solidFill>
              <a:srgbClr val="DDF4FF"/>
            </a:solidFill>
            <a:ln w="12700" cap="flat" cmpd="sng" algn="ctr">
              <a:solidFill>
                <a:schemeClr val="accent2">
                  <a:lumMod val="60000"/>
                  <a:lumOff val="40000"/>
                </a:schemeClr>
              </a:solidFill>
              <a:prstDash val="solid"/>
              <a:round/>
              <a:headEnd type="none" w="sm" len="sm"/>
              <a:tailEnd type="none" w="sm" len="sm"/>
            </a:ln>
          </p:spPr>
          <p:txBody>
            <a:bodyPr rtlCol="0" anchor="ctr"/>
            <a:lstStyle/>
            <a:p>
              <a:pPr algn="ctr"/>
              <a:r>
                <a:rPr lang="en-US" sz="1400"/>
                <a:t>Any other transactions</a:t>
              </a:r>
            </a:p>
          </p:txBody>
        </p:sp>
        <p:sp>
          <p:nvSpPr>
            <p:cNvPr id="133" name="Rectangle: Rounded Corners 132">
              <a:extLst>
                <a:ext uri="{FF2B5EF4-FFF2-40B4-BE49-F238E27FC236}">
                  <a16:creationId xmlns:a16="http://schemas.microsoft.com/office/drawing/2014/main" id="{673E89FD-D9FC-E10C-FDB6-582BA1B961A2}"/>
                </a:ext>
              </a:extLst>
            </p:cNvPr>
            <p:cNvSpPr/>
            <p:nvPr/>
          </p:nvSpPr>
          <p:spPr bwMode="ltGray">
            <a:xfrm>
              <a:off x="7762830" y="3331983"/>
              <a:ext cx="3986258" cy="543323"/>
            </a:xfrm>
            <a:prstGeom prst="roundRect">
              <a:avLst/>
            </a:prstGeom>
            <a:solidFill>
              <a:srgbClr val="FEF5F0"/>
            </a:solidFill>
            <a:ln w="12700" cap="flat" cmpd="sng" algn="ctr">
              <a:solidFill>
                <a:schemeClr val="accent3">
                  <a:lumMod val="60000"/>
                  <a:lumOff val="40000"/>
                </a:schemeClr>
              </a:solidFill>
              <a:prstDash val="solid"/>
              <a:round/>
              <a:headEnd type="none" w="sm" len="sm"/>
              <a:tailEnd type="none" w="sm" len="sm"/>
            </a:ln>
          </p:spPr>
          <p:txBody>
            <a:bodyPr rtlCol="0" anchor="ctr"/>
            <a:lstStyle/>
            <a:p>
              <a:pPr algn="ctr"/>
              <a:r>
                <a:rPr lang="en-US" sz="1400"/>
                <a:t>GDS </a:t>
              </a:r>
            </a:p>
          </p:txBody>
        </p:sp>
        <p:sp>
          <p:nvSpPr>
            <p:cNvPr id="134" name="Rectangle: Rounded Corners 133">
              <a:extLst>
                <a:ext uri="{FF2B5EF4-FFF2-40B4-BE49-F238E27FC236}">
                  <a16:creationId xmlns:a16="http://schemas.microsoft.com/office/drawing/2014/main" id="{ECC803AE-6EBA-C763-6BC5-7F72A58F1888}"/>
                </a:ext>
              </a:extLst>
            </p:cNvPr>
            <p:cNvSpPr/>
            <p:nvPr/>
          </p:nvSpPr>
          <p:spPr bwMode="ltGray">
            <a:xfrm>
              <a:off x="7762830" y="4137389"/>
              <a:ext cx="3986258" cy="543323"/>
            </a:xfrm>
            <a:prstGeom prst="roundRect">
              <a:avLst/>
            </a:prstGeom>
            <a:solidFill>
              <a:schemeClr val="accent3">
                <a:lumMod val="20000"/>
                <a:lumOff val="80000"/>
              </a:schemeClr>
            </a:solidFill>
            <a:ln w="12700" cap="flat" cmpd="sng" algn="ctr">
              <a:solidFill>
                <a:schemeClr val="accent3">
                  <a:lumMod val="60000"/>
                  <a:lumOff val="40000"/>
                </a:schemeClr>
              </a:solidFill>
              <a:prstDash val="solid"/>
              <a:round/>
              <a:headEnd type="none" w="sm" len="sm"/>
              <a:tailEnd type="none" w="sm" len="sm"/>
            </a:ln>
          </p:spPr>
          <p:txBody>
            <a:bodyPr rtlCol="0" anchor="ctr"/>
            <a:lstStyle/>
            <a:p>
              <a:pPr algn="ctr"/>
              <a:r>
                <a:rPr lang="en-US" sz="1400"/>
                <a:t>Print Policy </a:t>
              </a:r>
            </a:p>
          </p:txBody>
        </p:sp>
        <p:sp>
          <p:nvSpPr>
            <p:cNvPr id="135" name="Rectangle: Rounded Corners 134">
              <a:extLst>
                <a:ext uri="{FF2B5EF4-FFF2-40B4-BE49-F238E27FC236}">
                  <a16:creationId xmlns:a16="http://schemas.microsoft.com/office/drawing/2014/main" id="{C339DF82-AD30-8E83-3045-1973AE406142}"/>
                </a:ext>
              </a:extLst>
            </p:cNvPr>
            <p:cNvSpPr/>
            <p:nvPr/>
          </p:nvSpPr>
          <p:spPr bwMode="ltGray">
            <a:xfrm>
              <a:off x="7762830" y="4942796"/>
              <a:ext cx="3986258" cy="543323"/>
            </a:xfrm>
            <a:prstGeom prst="roundRect">
              <a:avLst/>
            </a:prstGeom>
            <a:solidFill>
              <a:srgbClr val="FEF5F0"/>
            </a:solidFill>
            <a:ln w="12700" cap="flat" cmpd="sng" algn="ctr">
              <a:solidFill>
                <a:schemeClr val="accent3">
                  <a:lumMod val="60000"/>
                  <a:lumOff val="40000"/>
                </a:schemeClr>
              </a:solidFill>
              <a:prstDash val="solid"/>
              <a:round/>
              <a:headEnd type="none" w="sm" len="sm"/>
              <a:tailEnd type="none" w="sm" len="sm"/>
            </a:ln>
          </p:spPr>
          <p:txBody>
            <a:bodyPr rtlCol="0" anchor="ctr"/>
            <a:lstStyle/>
            <a:p>
              <a:pPr algn="ctr"/>
              <a:r>
                <a:rPr lang="en-US" sz="1400"/>
                <a:t>Correspondence</a:t>
              </a:r>
            </a:p>
          </p:txBody>
        </p:sp>
        <p:sp>
          <p:nvSpPr>
            <p:cNvPr id="136" name="Rectangle: Rounded Corners 135">
              <a:extLst>
                <a:ext uri="{FF2B5EF4-FFF2-40B4-BE49-F238E27FC236}">
                  <a16:creationId xmlns:a16="http://schemas.microsoft.com/office/drawing/2014/main" id="{53992B84-0788-EEEC-3517-3CD9DC0F5F2E}"/>
                </a:ext>
              </a:extLst>
            </p:cNvPr>
            <p:cNvSpPr/>
            <p:nvPr/>
          </p:nvSpPr>
          <p:spPr bwMode="ltGray">
            <a:xfrm>
              <a:off x="7762830" y="5748201"/>
              <a:ext cx="3986258" cy="543323"/>
            </a:xfrm>
            <a:prstGeom prst="roundRect">
              <a:avLst/>
            </a:prstGeom>
            <a:solidFill>
              <a:schemeClr val="accent3">
                <a:lumMod val="20000"/>
                <a:lumOff val="80000"/>
              </a:schemeClr>
            </a:solidFill>
            <a:ln w="12700" cap="flat" cmpd="sng" algn="ctr">
              <a:solidFill>
                <a:schemeClr val="accent3">
                  <a:lumMod val="60000"/>
                  <a:lumOff val="40000"/>
                </a:schemeClr>
              </a:solidFill>
              <a:prstDash val="solid"/>
              <a:round/>
              <a:headEnd type="none" w="sm" len="sm"/>
              <a:tailEnd type="none" w="sm" len="sm"/>
            </a:ln>
          </p:spPr>
          <p:txBody>
            <a:bodyPr rtlCol="0" anchor="ctr"/>
            <a:lstStyle/>
            <a:p>
              <a:pPr algn="ctr"/>
              <a:r>
                <a:rPr lang="en-US" sz="1400"/>
                <a:t>Any other Feeds </a:t>
              </a:r>
            </a:p>
          </p:txBody>
        </p:sp>
        <p:pic>
          <p:nvPicPr>
            <p:cNvPr id="5" name="Picture 4">
              <a:extLst>
                <a:ext uri="{FF2B5EF4-FFF2-40B4-BE49-F238E27FC236}">
                  <a16:creationId xmlns:a16="http://schemas.microsoft.com/office/drawing/2014/main" id="{EE0B378C-3C5C-2373-A407-C59BC7D7D1E1}"/>
                </a:ext>
              </a:extLst>
            </p:cNvPr>
            <p:cNvPicPr>
              <a:picLocks noChangeAspect="1"/>
            </p:cNvPicPr>
            <p:nvPr/>
          </p:nvPicPr>
          <p:blipFill>
            <a:blip r:embed="rId2" cstate="hqprint">
              <a:extLst>
                <a:ext uri="{28A0092B-C50C-407E-A947-70E740481C1C}">
                  <a14:useLocalDpi xmlns:a14="http://schemas.microsoft.com/office/drawing/2010/main" val="0"/>
                </a:ext>
              </a:extLst>
            </a:blip>
            <a:srcRect/>
            <a:stretch/>
          </p:blipFill>
          <p:spPr>
            <a:xfrm>
              <a:off x="230256" y="2444055"/>
              <a:ext cx="3656353" cy="3656353"/>
            </a:xfrm>
            <a:prstGeom prst="rect">
              <a:avLst/>
            </a:prstGeom>
          </p:spPr>
        </p:pic>
        <p:sp>
          <p:nvSpPr>
            <p:cNvPr id="7" name="Oval 6">
              <a:extLst>
                <a:ext uri="{FF2B5EF4-FFF2-40B4-BE49-F238E27FC236}">
                  <a16:creationId xmlns:a16="http://schemas.microsoft.com/office/drawing/2014/main" id="{16825566-EEB8-38C2-8814-028FEE80DB17}"/>
                </a:ext>
              </a:extLst>
            </p:cNvPr>
            <p:cNvSpPr/>
            <p:nvPr/>
          </p:nvSpPr>
          <p:spPr>
            <a:xfrm>
              <a:off x="3954891" y="1039841"/>
              <a:ext cx="540000" cy="539293"/>
            </a:xfrm>
            <a:prstGeom prst="ellipse">
              <a:avLst/>
            </a:prstGeom>
            <a:solidFill>
              <a:schemeClr val="accent2">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Oval 12">
              <a:extLst>
                <a:ext uri="{FF2B5EF4-FFF2-40B4-BE49-F238E27FC236}">
                  <a16:creationId xmlns:a16="http://schemas.microsoft.com/office/drawing/2014/main" id="{53815F93-81A4-B265-CCC5-374DFB5C5027}"/>
                </a:ext>
              </a:extLst>
            </p:cNvPr>
            <p:cNvSpPr/>
            <p:nvPr/>
          </p:nvSpPr>
          <p:spPr>
            <a:xfrm>
              <a:off x="7852632" y="1046775"/>
              <a:ext cx="540000" cy="539293"/>
            </a:xfrm>
            <a:prstGeom prst="ellipse">
              <a:avLst/>
            </a:prstGeom>
            <a:solidFill>
              <a:schemeClr val="accent3">
                <a:lumMod val="20000"/>
                <a:lumOff val="80000"/>
              </a:schemeClr>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15" name="Picture 14">
              <a:extLst>
                <a:ext uri="{FF2B5EF4-FFF2-40B4-BE49-F238E27FC236}">
                  <a16:creationId xmlns:a16="http://schemas.microsoft.com/office/drawing/2014/main" id="{72C7AE77-4856-BBEA-0E84-7184D163CE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9543" y="1120900"/>
              <a:ext cx="352249" cy="354878"/>
            </a:xfrm>
            <a:prstGeom prst="rect">
              <a:avLst/>
            </a:prstGeom>
          </p:spPr>
        </p:pic>
        <p:pic>
          <p:nvPicPr>
            <p:cNvPr id="16" name="Picture 15">
              <a:extLst>
                <a:ext uri="{FF2B5EF4-FFF2-40B4-BE49-F238E27FC236}">
                  <a16:creationId xmlns:a16="http://schemas.microsoft.com/office/drawing/2014/main" id="{CE44FA11-B6F3-336B-6E6E-CD17E383807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69732" y="1160857"/>
              <a:ext cx="301143" cy="301143"/>
            </a:xfrm>
            <a:prstGeom prst="rect">
              <a:avLst/>
            </a:prstGeom>
          </p:spPr>
        </p:pic>
      </p:grpSp>
      <p:sp>
        <p:nvSpPr>
          <p:cNvPr id="18" name="Rectangle: Rounded Corners 17">
            <a:extLst>
              <a:ext uri="{FF2B5EF4-FFF2-40B4-BE49-F238E27FC236}">
                <a16:creationId xmlns:a16="http://schemas.microsoft.com/office/drawing/2014/main" id="{D5154EA7-CFC3-8E46-17FF-EAA52152452F}"/>
              </a:ext>
            </a:extLst>
          </p:cNvPr>
          <p:cNvSpPr/>
          <p:nvPr/>
        </p:nvSpPr>
        <p:spPr>
          <a:xfrm>
            <a:off x="203200" y="952500"/>
            <a:ext cx="11785600" cy="5499100"/>
          </a:xfrm>
          <a:prstGeom prst="roundRect">
            <a:avLst>
              <a:gd name="adj" fmla="val 3064"/>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2234189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256A6B-2977-6F9F-4C6B-BFD137FA510D}"/>
              </a:ext>
            </a:extLst>
          </p:cNvPr>
          <p:cNvSpPr>
            <a:spLocks noGrp="1"/>
          </p:cNvSpPr>
          <p:nvPr>
            <p:ph type="title"/>
          </p:nvPr>
        </p:nvSpPr>
        <p:spPr>
          <a:xfrm>
            <a:off x="705427" y="323273"/>
            <a:ext cx="11963400" cy="535708"/>
          </a:xfrm>
        </p:spPr>
        <p:txBody>
          <a:bodyPr>
            <a:noAutofit/>
          </a:bodyPr>
          <a:lstStyle/>
          <a:p>
            <a:r>
              <a:rPr lang="en-US" sz="2000"/>
              <a:t>Retail Life- Automated scenarios (will be updated upon Service User Testing)</a:t>
            </a:r>
          </a:p>
        </p:txBody>
      </p:sp>
      <p:graphicFrame>
        <p:nvGraphicFramePr>
          <p:cNvPr id="3" name="Table 3">
            <a:extLst>
              <a:ext uri="{FF2B5EF4-FFF2-40B4-BE49-F238E27FC236}">
                <a16:creationId xmlns:a16="http://schemas.microsoft.com/office/drawing/2014/main" id="{E779A619-3CBC-DF1D-B93C-ED6243840298}"/>
              </a:ext>
            </a:extLst>
          </p:cNvPr>
          <p:cNvGraphicFramePr>
            <a:graphicFrameLocks noGrp="1"/>
          </p:cNvGraphicFramePr>
          <p:nvPr>
            <p:extLst>
              <p:ext uri="{D42A27DB-BD31-4B8C-83A1-F6EECF244321}">
                <p14:modId xmlns:p14="http://schemas.microsoft.com/office/powerpoint/2010/main" val="1242323993"/>
              </p:ext>
            </p:extLst>
          </p:nvPr>
        </p:nvGraphicFramePr>
        <p:xfrm>
          <a:off x="801254" y="858981"/>
          <a:ext cx="5830455" cy="5229725"/>
        </p:xfrm>
        <a:graphic>
          <a:graphicData uri="http://schemas.openxmlformats.org/drawingml/2006/table">
            <a:tbl>
              <a:tblPr firstRow="1" bandRow="1">
                <a:tableStyleId>{912C8C85-51F0-491E-9774-3900AFEF0FD7}</a:tableStyleId>
              </a:tblPr>
              <a:tblGrid>
                <a:gridCol w="568205">
                  <a:extLst>
                    <a:ext uri="{9D8B030D-6E8A-4147-A177-3AD203B41FA5}">
                      <a16:colId xmlns:a16="http://schemas.microsoft.com/office/drawing/2014/main" val="3577867276"/>
                    </a:ext>
                  </a:extLst>
                </a:gridCol>
                <a:gridCol w="5262250">
                  <a:extLst>
                    <a:ext uri="{9D8B030D-6E8A-4147-A177-3AD203B41FA5}">
                      <a16:colId xmlns:a16="http://schemas.microsoft.com/office/drawing/2014/main" val="1783503349"/>
                    </a:ext>
                  </a:extLst>
                </a:gridCol>
              </a:tblGrid>
              <a:tr h="587009">
                <a:tc>
                  <a:txBody>
                    <a:bodyPr/>
                    <a:lstStyle/>
                    <a:p>
                      <a:pPr algn="ctr"/>
                      <a:r>
                        <a:rPr lang="en-US" sz="1200"/>
                        <a:t>Sl.no</a:t>
                      </a:r>
                    </a:p>
                  </a:txBody>
                  <a:tcPr anchor="ctr">
                    <a:lnR w="12700" cap="flat" cmpd="sng" algn="ctr">
                      <a:solidFill>
                        <a:schemeClr val="bg2"/>
                      </a:solidFill>
                      <a:prstDash val="sysDot"/>
                      <a:round/>
                      <a:headEnd type="none" w="med" len="med"/>
                      <a:tailEnd type="none" w="med" len="med"/>
                    </a:lnR>
                    <a:lnB w="12700" cap="flat" cmpd="sng" algn="ctr">
                      <a:solidFill>
                        <a:schemeClr val="accent6"/>
                      </a:solidFill>
                      <a:prstDash val="sysDot"/>
                      <a:round/>
                      <a:headEnd type="none" w="med" len="med"/>
                      <a:tailEnd type="none" w="med" len="med"/>
                    </a:lnB>
                    <a:solidFill>
                      <a:schemeClr val="accent2">
                        <a:lumMod val="50000"/>
                      </a:schemeClr>
                    </a:solidFill>
                  </a:tcPr>
                </a:tc>
                <a:tc>
                  <a:txBody>
                    <a:bodyPr/>
                    <a:lstStyle/>
                    <a:p>
                      <a:pPr algn="l"/>
                      <a:r>
                        <a:rPr lang="en-US" sz="1200"/>
                        <a:t>Functionality</a:t>
                      </a:r>
                    </a:p>
                  </a:txBody>
                  <a:tcPr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B w="12700" cap="flat" cmpd="sng" algn="ctr">
                      <a:solidFill>
                        <a:schemeClr val="accent6"/>
                      </a:solidFill>
                      <a:prstDash val="sysDot"/>
                      <a:round/>
                      <a:headEnd type="none" w="med" len="med"/>
                      <a:tailEnd type="none" w="med" len="med"/>
                    </a:lnB>
                    <a:solidFill>
                      <a:schemeClr val="accent2">
                        <a:lumMod val="50000"/>
                      </a:schemeClr>
                    </a:solidFill>
                  </a:tcPr>
                </a:tc>
                <a:extLst>
                  <a:ext uri="{0D108BD9-81ED-4DB2-BD59-A6C34878D82A}">
                    <a16:rowId xmlns:a16="http://schemas.microsoft.com/office/drawing/2014/main" val="2390884931"/>
                  </a:ext>
                </a:extLst>
              </a:tr>
              <a:tr h="758221">
                <a:tc>
                  <a:txBody>
                    <a:bodyPr/>
                    <a:lstStyle/>
                    <a:p>
                      <a:pPr algn="ctr"/>
                      <a:r>
                        <a:rPr lang="en-US" sz="1050"/>
                        <a:t>1</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l"/>
                      <a:r>
                        <a:rPr lang="en-US" sz="1050"/>
                        <a:t>FAST UI Fields Validation – 148 Fields FAST UI vs Input data sheet </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1566709758"/>
                  </a:ext>
                </a:extLst>
              </a:tr>
              <a:tr h="587009">
                <a:tc>
                  <a:txBody>
                    <a:bodyPr/>
                    <a:lstStyle/>
                    <a:p>
                      <a:pPr algn="ctr"/>
                      <a:r>
                        <a:rPr lang="en-US" sz="1050"/>
                        <a:t>2</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l"/>
                      <a:r>
                        <a:rPr lang="en-US" sz="1050"/>
                        <a:t>Process Premium Payment</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3554066298"/>
                  </a:ext>
                </a:extLst>
              </a:tr>
              <a:tr h="758221">
                <a:tc>
                  <a:txBody>
                    <a:bodyPr/>
                    <a:lstStyle/>
                    <a:p>
                      <a:pPr algn="ctr"/>
                      <a:r>
                        <a:rPr lang="en-US" sz="1050"/>
                        <a:t>3</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l"/>
                      <a:r>
                        <a:rPr lang="en-US" sz="1050"/>
                        <a:t>Payment Reversal - Premium Refund</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317396020"/>
                  </a:ext>
                </a:extLst>
              </a:tr>
              <a:tr h="587009">
                <a:tc>
                  <a:txBody>
                    <a:bodyPr/>
                    <a:lstStyle/>
                    <a:p>
                      <a:pPr algn="ctr"/>
                      <a:r>
                        <a:rPr lang="en-US" sz="1050"/>
                        <a:t>4</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l"/>
                      <a:r>
                        <a:rPr lang="en-US" sz="1050"/>
                        <a:t>Create Policy using API</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204135927"/>
                  </a:ext>
                </a:extLst>
              </a:tr>
              <a:tr h="929434">
                <a:tc>
                  <a:txBody>
                    <a:bodyPr/>
                    <a:lstStyle/>
                    <a:p>
                      <a:pPr algn="ctr"/>
                      <a:r>
                        <a:rPr lang="en-US" sz="1050"/>
                        <a:t>5</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l"/>
                      <a:r>
                        <a:rPr lang="en-US" sz="1050"/>
                        <a:t>Payment Reversal – Not sufficient Funds</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2343643321"/>
                  </a:ext>
                </a:extLst>
              </a:tr>
              <a:tr h="435813">
                <a:tc>
                  <a:txBody>
                    <a:bodyPr/>
                    <a:lstStyle/>
                    <a:p>
                      <a:pPr algn="ctr"/>
                      <a:r>
                        <a:rPr lang="en-US" sz="1050"/>
                        <a:t>6</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l"/>
                      <a:r>
                        <a:rPr lang="en-US" sz="1050"/>
                        <a:t>Payment Reversal – System Reversal</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2998478048"/>
                  </a:ext>
                </a:extLst>
              </a:tr>
              <a:tr h="587009">
                <a:tc>
                  <a:txBody>
                    <a:bodyPr/>
                    <a:lstStyle/>
                    <a:p>
                      <a:pPr algn="ctr"/>
                      <a:r>
                        <a:rPr lang="en-US" sz="1050"/>
                        <a:t>7</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tc>
                  <a:txBody>
                    <a:bodyPr/>
                    <a:lstStyle/>
                    <a:p>
                      <a:pPr algn="l"/>
                      <a:r>
                        <a:rPr lang="en-US" sz="1050"/>
                        <a:t>Accounting Validation for completed Transactions</a:t>
                      </a:r>
                    </a:p>
                  </a:txBody>
                  <a:tcPr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tcPr>
                </a:tc>
                <a:extLst>
                  <a:ext uri="{0D108BD9-81ED-4DB2-BD59-A6C34878D82A}">
                    <a16:rowId xmlns:a16="http://schemas.microsoft.com/office/drawing/2014/main" val="3615571780"/>
                  </a:ext>
                </a:extLst>
              </a:tr>
            </a:tbl>
          </a:graphicData>
        </a:graphic>
      </p:graphicFrame>
    </p:spTree>
    <p:extLst>
      <p:ext uri="{BB962C8B-B14F-4D97-AF65-F5344CB8AC3E}">
        <p14:creationId xmlns:p14="http://schemas.microsoft.com/office/powerpoint/2010/main" val="12693416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E55BE-1F24-BF56-FE77-98592E0A9853}"/>
              </a:ext>
            </a:extLst>
          </p:cNvPr>
          <p:cNvSpPr>
            <a:spLocks noGrp="1"/>
          </p:cNvSpPr>
          <p:nvPr>
            <p:ph type="title"/>
          </p:nvPr>
        </p:nvSpPr>
        <p:spPr/>
        <p:txBody>
          <a:bodyPr>
            <a:noAutofit/>
          </a:bodyPr>
          <a:lstStyle/>
          <a:p>
            <a:r>
              <a:rPr lang="en-US" b="0"/>
              <a:t>Proposed Automation Road map for next four sprints</a:t>
            </a:r>
          </a:p>
        </p:txBody>
      </p:sp>
      <p:cxnSp>
        <p:nvCxnSpPr>
          <p:cNvPr id="4" name="Straight Connector 3">
            <a:extLst>
              <a:ext uri="{FF2B5EF4-FFF2-40B4-BE49-F238E27FC236}">
                <a16:creationId xmlns:a16="http://schemas.microsoft.com/office/drawing/2014/main" id="{9166CFE6-6267-E397-D98F-B1D26F87C8D9}"/>
              </a:ext>
            </a:extLst>
          </p:cNvPr>
          <p:cNvCxnSpPr>
            <a:cxnSpLocks/>
          </p:cNvCxnSpPr>
          <p:nvPr/>
        </p:nvCxnSpPr>
        <p:spPr>
          <a:xfrm>
            <a:off x="1273766" y="6623050"/>
            <a:ext cx="0" cy="157163"/>
          </a:xfrm>
          <a:prstGeom prst="line">
            <a:avLst/>
          </a:prstGeom>
          <a:ln>
            <a:prstDash val="sysDot"/>
          </a:ln>
        </p:spPr>
        <p:style>
          <a:lnRef idx="1">
            <a:schemeClr val="accent1"/>
          </a:lnRef>
          <a:fillRef idx="0">
            <a:schemeClr val="accent1"/>
          </a:fillRef>
          <a:effectRef idx="0">
            <a:schemeClr val="accent1"/>
          </a:effectRef>
          <a:fontRef idx="minor">
            <a:schemeClr val="tx1"/>
          </a:fontRef>
        </p:style>
      </p:cxnSp>
      <p:graphicFrame>
        <p:nvGraphicFramePr>
          <p:cNvPr id="7" name="Table 6">
            <a:extLst>
              <a:ext uri="{FF2B5EF4-FFF2-40B4-BE49-F238E27FC236}">
                <a16:creationId xmlns:a16="http://schemas.microsoft.com/office/drawing/2014/main" id="{5CCF1293-9F10-1097-6072-D4B44C6E810A}"/>
              </a:ext>
            </a:extLst>
          </p:cNvPr>
          <p:cNvGraphicFramePr>
            <a:graphicFrameLocks noGrp="1"/>
          </p:cNvGraphicFramePr>
          <p:nvPr/>
        </p:nvGraphicFramePr>
        <p:xfrm>
          <a:off x="249420" y="940119"/>
          <a:ext cx="11722099" cy="2773837"/>
        </p:xfrm>
        <a:graphic>
          <a:graphicData uri="http://schemas.openxmlformats.org/drawingml/2006/table">
            <a:tbl>
              <a:tblPr firstRow="1" bandRow="1">
                <a:tableStyleId>{69CF1AB2-1976-4502-BF36-3FF5EA218861}</a:tableStyleId>
              </a:tblPr>
              <a:tblGrid>
                <a:gridCol w="1892420">
                  <a:extLst>
                    <a:ext uri="{9D8B030D-6E8A-4147-A177-3AD203B41FA5}">
                      <a16:colId xmlns:a16="http://schemas.microsoft.com/office/drawing/2014/main" val="2416635012"/>
                    </a:ext>
                  </a:extLst>
                </a:gridCol>
                <a:gridCol w="2265521">
                  <a:extLst>
                    <a:ext uri="{9D8B030D-6E8A-4147-A177-3AD203B41FA5}">
                      <a16:colId xmlns:a16="http://schemas.microsoft.com/office/drawing/2014/main" val="782178962"/>
                    </a:ext>
                  </a:extLst>
                </a:gridCol>
                <a:gridCol w="2649317">
                  <a:extLst>
                    <a:ext uri="{9D8B030D-6E8A-4147-A177-3AD203B41FA5}">
                      <a16:colId xmlns:a16="http://schemas.microsoft.com/office/drawing/2014/main" val="2014394198"/>
                    </a:ext>
                  </a:extLst>
                </a:gridCol>
                <a:gridCol w="2457422">
                  <a:extLst>
                    <a:ext uri="{9D8B030D-6E8A-4147-A177-3AD203B41FA5}">
                      <a16:colId xmlns:a16="http://schemas.microsoft.com/office/drawing/2014/main" val="1020882526"/>
                    </a:ext>
                  </a:extLst>
                </a:gridCol>
                <a:gridCol w="2457419">
                  <a:extLst>
                    <a:ext uri="{9D8B030D-6E8A-4147-A177-3AD203B41FA5}">
                      <a16:colId xmlns:a16="http://schemas.microsoft.com/office/drawing/2014/main" val="2405163976"/>
                    </a:ext>
                  </a:extLst>
                </a:gridCol>
              </a:tblGrid>
              <a:tr h="342142">
                <a:tc>
                  <a:txBody>
                    <a:bodyPr/>
                    <a:lstStyle/>
                    <a:p>
                      <a:pPr algn="ctr" rtl="0" fontAlgn="ctr"/>
                      <a:r>
                        <a:rPr lang="en-US" sz="1500" b="1" u="none" strike="noStrike">
                          <a:solidFill>
                            <a:schemeClr val="bg2"/>
                          </a:solidFill>
                          <a:effectLst/>
                        </a:rPr>
                        <a:t>Date</a:t>
                      </a:r>
                      <a:endParaRPr lang="en-US" sz="1500" b="1" i="0" u="none" strike="noStrike">
                        <a:solidFill>
                          <a:schemeClr val="bg2"/>
                        </a:solidFill>
                        <a:effectLst/>
                        <a:latin typeface="+mn-lt"/>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tc>
                  <a:txBody>
                    <a:bodyPr/>
                    <a:lstStyle/>
                    <a:p>
                      <a:pPr marL="0" algn="ctr" defTabSz="1219170" rtl="0" eaLnBrk="1" fontAlgn="ctr" latinLnBrk="0" hangingPunct="1"/>
                      <a:r>
                        <a:rPr lang="en-US" sz="1200" b="0" u="none" strike="noStrike" kern="1200">
                          <a:solidFill>
                            <a:schemeClr val="bg2"/>
                          </a:solidFill>
                          <a:effectLst/>
                          <a:latin typeface="+mj-lt"/>
                        </a:rPr>
                        <a:t>10/23-11/05</a:t>
                      </a:r>
                      <a:endParaRPr lang="en-US" sz="1200" b="0" i="0" u="none" strike="noStrike" kern="1200">
                        <a:solidFill>
                          <a:schemeClr val="bg2"/>
                        </a:solidFill>
                        <a:effectLst/>
                        <a:latin typeface="+mj-lt"/>
                        <a:ea typeface="+mn-ea"/>
                        <a:cs typeface="+mn-cs"/>
                      </a:endParaRPr>
                    </a:p>
                  </a:txBody>
                  <a:tcPr marL="8358" marR="8358" marT="8358"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tc>
                  <a:txBody>
                    <a:bodyPr/>
                    <a:lstStyle/>
                    <a:p>
                      <a:pPr marL="0" marR="0" lvl="0" indent="0" algn="ctr" defTabSz="1219170" rtl="0" eaLnBrk="1" fontAlgn="ctr" latinLnBrk="0" hangingPunct="1">
                        <a:lnSpc>
                          <a:spcPct val="100000"/>
                        </a:lnSpc>
                        <a:spcBef>
                          <a:spcPts val="0"/>
                        </a:spcBef>
                        <a:spcAft>
                          <a:spcPts val="0"/>
                        </a:spcAft>
                        <a:buClrTx/>
                        <a:buSzTx/>
                        <a:buFontTx/>
                        <a:buNone/>
                        <a:tabLst/>
                        <a:defRPr/>
                      </a:pPr>
                      <a:r>
                        <a:rPr lang="en-US" sz="1200" b="0" u="none" strike="noStrike" kern="1200">
                          <a:solidFill>
                            <a:schemeClr val="bg2"/>
                          </a:solidFill>
                          <a:effectLst/>
                          <a:latin typeface="+mj-lt"/>
                        </a:rPr>
                        <a:t>11/06-11/19</a:t>
                      </a:r>
                      <a:endParaRPr lang="en-US" sz="1200" b="0" i="0" u="none" strike="noStrike" kern="1200">
                        <a:solidFill>
                          <a:schemeClr val="bg2"/>
                        </a:solidFill>
                        <a:effectLst/>
                        <a:latin typeface="+mj-lt"/>
                        <a:ea typeface="+mn-ea"/>
                        <a:cs typeface="+mn-cs"/>
                      </a:endParaRPr>
                    </a:p>
                  </a:txBody>
                  <a:tcPr marL="8358" marR="8358" marT="8358"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tc>
                  <a:txBody>
                    <a:bodyPr/>
                    <a:lstStyle/>
                    <a:p>
                      <a:pPr marL="0" algn="ctr" defTabSz="1219170" rtl="0" eaLnBrk="1" fontAlgn="ctr" latinLnBrk="0" hangingPunct="1"/>
                      <a:r>
                        <a:rPr lang="en-US" sz="1200" b="0" u="none" strike="noStrike" kern="1200">
                          <a:solidFill>
                            <a:schemeClr val="bg2"/>
                          </a:solidFill>
                          <a:effectLst/>
                          <a:latin typeface="+mj-lt"/>
                        </a:rPr>
                        <a:t>11/20-12/03</a:t>
                      </a:r>
                      <a:endParaRPr lang="en-US" sz="1200" b="0" i="0" u="none" strike="noStrike" kern="1200">
                        <a:solidFill>
                          <a:schemeClr val="bg2"/>
                        </a:solidFill>
                        <a:effectLst/>
                        <a:latin typeface="+mj-lt"/>
                        <a:ea typeface="+mn-ea"/>
                        <a:cs typeface="+mn-cs"/>
                      </a:endParaRPr>
                    </a:p>
                  </a:txBody>
                  <a:tcPr marL="8358" marR="8358" marT="8358"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tc>
                  <a:txBody>
                    <a:bodyPr/>
                    <a:lstStyle/>
                    <a:p>
                      <a:pPr marL="0" algn="ctr" defTabSz="1219170" rtl="0" eaLnBrk="1" fontAlgn="ctr" latinLnBrk="0" hangingPunct="1"/>
                      <a:r>
                        <a:rPr lang="en-US" sz="1200" b="0" u="none" strike="noStrike" kern="1200">
                          <a:solidFill>
                            <a:schemeClr val="bg2"/>
                          </a:solidFill>
                          <a:effectLst/>
                          <a:latin typeface="+mj-lt"/>
                        </a:rPr>
                        <a:t>12/04-12/17</a:t>
                      </a:r>
                      <a:endParaRPr lang="en-US" sz="1200" b="0" i="0" u="none" strike="noStrike" kern="1200">
                        <a:solidFill>
                          <a:schemeClr val="bg2"/>
                        </a:solidFill>
                        <a:effectLst/>
                        <a:latin typeface="+mj-lt"/>
                        <a:ea typeface="+mn-ea"/>
                        <a:cs typeface="+mn-cs"/>
                      </a:endParaRPr>
                    </a:p>
                  </a:txBody>
                  <a:tcPr marL="8358" marR="8358" marT="8358" marB="0" anchor="ctr">
                    <a:lnL w="12700" cap="flat" cmpd="sng" algn="ctr">
                      <a:solidFill>
                        <a:schemeClr val="bg2"/>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extLst>
                  <a:ext uri="{0D108BD9-81ED-4DB2-BD59-A6C34878D82A}">
                    <a16:rowId xmlns:a16="http://schemas.microsoft.com/office/drawing/2014/main" val="4131169474"/>
                  </a:ext>
                </a:extLst>
              </a:tr>
              <a:tr h="342142">
                <a:tc>
                  <a:txBody>
                    <a:bodyPr/>
                    <a:lstStyle/>
                    <a:p>
                      <a:pPr algn="ctr" rtl="0" fontAlgn="ctr"/>
                      <a:r>
                        <a:rPr lang="en-US" sz="1500" b="1" u="none" strike="noStrike">
                          <a:solidFill>
                            <a:schemeClr val="tx1"/>
                          </a:solidFill>
                          <a:effectLst/>
                        </a:rPr>
                        <a:t>Sprint</a:t>
                      </a:r>
                      <a:endParaRPr lang="en-US" sz="1500" b="1" i="0" u="none" strike="noStrike">
                        <a:solidFill>
                          <a:schemeClr val="tx1"/>
                        </a:solidFill>
                        <a:effectLst/>
                        <a:latin typeface="+mn-lt"/>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tc>
                  <a:txBody>
                    <a:bodyPr/>
                    <a:lstStyle/>
                    <a:p>
                      <a:pPr marL="0" algn="ctr" defTabSz="1219170" rtl="0" eaLnBrk="1" fontAlgn="ctr" latinLnBrk="0" hangingPunct="1"/>
                      <a:r>
                        <a:rPr lang="en-US" sz="1200" b="1" u="none" strike="noStrike" kern="1200">
                          <a:solidFill>
                            <a:schemeClr val="tx1"/>
                          </a:solidFill>
                          <a:effectLst/>
                          <a:latin typeface="+mn-lt"/>
                          <a:ea typeface="+mn-ea"/>
                          <a:cs typeface="+mn-cs"/>
                        </a:rPr>
                        <a:t>2024.24</a:t>
                      </a: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tc>
                  <a:txBody>
                    <a:bodyPr/>
                    <a:lstStyle/>
                    <a:p>
                      <a:pPr marL="0" algn="ctr" defTabSz="1219170" rtl="0" eaLnBrk="1" fontAlgn="ctr" latinLnBrk="0" hangingPunct="1"/>
                      <a:r>
                        <a:rPr lang="en-US" sz="1200" b="1" u="none" strike="noStrike" kern="1200">
                          <a:solidFill>
                            <a:schemeClr val="tx1"/>
                          </a:solidFill>
                          <a:effectLst/>
                        </a:rPr>
                        <a:t>2024.25</a:t>
                      </a:r>
                      <a:endParaRPr lang="en-US" sz="1200" b="1" i="0" u="none" strike="noStrike" kern="1200">
                        <a:solidFill>
                          <a:schemeClr val="tx1"/>
                        </a:solidFill>
                        <a:effectLst/>
                        <a:latin typeface="+mn-lt"/>
                        <a:ea typeface="+mn-ea"/>
                        <a:cs typeface="+mn-cs"/>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tc>
                  <a:txBody>
                    <a:bodyPr/>
                    <a:lstStyle/>
                    <a:p>
                      <a:pPr marL="0" algn="ctr" defTabSz="1219170" rtl="0" eaLnBrk="1" fontAlgn="ctr" latinLnBrk="0" hangingPunct="1"/>
                      <a:r>
                        <a:rPr lang="en-US" sz="1200" b="1" u="none" strike="noStrike" kern="1200">
                          <a:solidFill>
                            <a:schemeClr val="tx1"/>
                          </a:solidFill>
                          <a:effectLst/>
                        </a:rPr>
                        <a:t>2024.26</a:t>
                      </a:r>
                      <a:endParaRPr lang="en-US" sz="1200" b="1" i="0" u="none" strike="noStrike" kern="1200">
                        <a:solidFill>
                          <a:schemeClr val="tx1"/>
                        </a:solidFill>
                        <a:effectLst/>
                        <a:latin typeface="+mn-lt"/>
                        <a:ea typeface="+mn-ea"/>
                        <a:cs typeface="+mn-cs"/>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tc>
                  <a:txBody>
                    <a:bodyPr/>
                    <a:lstStyle/>
                    <a:p>
                      <a:pPr marL="0" algn="ctr" defTabSz="1219170" rtl="0" eaLnBrk="1" fontAlgn="ctr" latinLnBrk="0" hangingPunct="1"/>
                      <a:r>
                        <a:rPr lang="en-US" sz="1200" b="1" u="none" strike="noStrike" kern="1200">
                          <a:solidFill>
                            <a:schemeClr val="tx1"/>
                          </a:solidFill>
                          <a:effectLst/>
                        </a:rPr>
                        <a:t>2024.27</a:t>
                      </a:r>
                      <a:endParaRPr lang="en-US" sz="1200" b="1" i="0" u="none" strike="noStrike" kern="1200">
                        <a:solidFill>
                          <a:schemeClr val="tx1"/>
                        </a:solidFill>
                        <a:effectLst/>
                        <a:latin typeface="+mn-lt"/>
                        <a:ea typeface="+mn-ea"/>
                        <a:cs typeface="+mn-cs"/>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046355374"/>
                  </a:ext>
                </a:extLst>
              </a:tr>
              <a:tr h="2089553">
                <a:tc>
                  <a:txBody>
                    <a:bodyPr/>
                    <a:lstStyle/>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r>
                        <a:rPr lang="en-US" sz="1400" b="0" u="none" strike="noStrike">
                          <a:solidFill>
                            <a:schemeClr val="tx1"/>
                          </a:solidFill>
                          <a:effectLst/>
                          <a:latin typeface="+mj-lt"/>
                        </a:rPr>
                        <a:t>TERM Transaction Automation</a:t>
                      </a:r>
                      <a:endParaRPr lang="en-US" sz="1400" b="0" i="0" u="none" strike="noStrike">
                        <a:solidFill>
                          <a:schemeClr val="tx1"/>
                        </a:solidFill>
                        <a:effectLst/>
                        <a:latin typeface="+mj-lt"/>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noFill/>
                  </a:tcPr>
                </a:tc>
                <a:tc gridSpan="4">
                  <a:txBody>
                    <a:bodyPr/>
                    <a:lstStyle/>
                    <a:p>
                      <a:pPr algn="ctr" rtl="0" fontAlgn="ctr"/>
                      <a:endParaRPr lang="en-US" sz="1200" b="0" i="0" u="none" strike="noStrike">
                        <a:solidFill>
                          <a:schemeClr val="bg1"/>
                        </a:solidFill>
                        <a:effectLst/>
                        <a:latin typeface="+mn-lt"/>
                      </a:endParaRPr>
                    </a:p>
                  </a:txBody>
                  <a:tcPr marL="8358" marR="8358" marT="8358" marB="0" vert="vert270">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noFill/>
                  </a:tcPr>
                </a:tc>
                <a:tc hMerge="1">
                  <a:txBody>
                    <a:bodyPr/>
                    <a:lstStyle/>
                    <a:p>
                      <a:endParaRPr lang="en-US"/>
                    </a:p>
                  </a:txBody>
                  <a:tcPr/>
                </a:tc>
                <a:tc hMerge="1">
                  <a:txBody>
                    <a:bodyPr/>
                    <a:lstStyle/>
                    <a:p>
                      <a:endParaRPr lang="en-US"/>
                    </a:p>
                  </a:txBody>
                  <a:tcPr>
                    <a:lnL w="12700" cap="flat" cmpd="sng" algn="ctr">
                      <a:solidFill>
                        <a:schemeClr val="tx1"/>
                      </a:solidFill>
                      <a:prstDash val="solid"/>
                      <a:round/>
                      <a:headEnd type="none" w="med" len="med"/>
                      <a:tailEnd type="none" w="med" len="med"/>
                    </a:lnL>
                  </a:tcPr>
                </a:tc>
                <a:tc hMerge="1">
                  <a:txBody>
                    <a:bodyPr/>
                    <a:lstStyle/>
                    <a:p>
                      <a:pPr algn="ctr" rtl="0" fontAlgn="ctr"/>
                      <a:endParaRPr lang="en-US" sz="900" b="0" i="0" u="none" strike="noStrike">
                        <a:solidFill>
                          <a:schemeClr val="bg1"/>
                        </a:solidFill>
                        <a:effectLst/>
                        <a:latin typeface="+mn-lt"/>
                      </a:endParaRPr>
                    </a:p>
                  </a:txBody>
                  <a:tcPr marL="6275" marR="6275" marT="6275" marB="0"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lumMod val="9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255260381"/>
                  </a:ext>
                </a:extLst>
              </a:tr>
            </a:tbl>
          </a:graphicData>
        </a:graphic>
      </p:graphicFrame>
      <p:sp>
        <p:nvSpPr>
          <p:cNvPr id="10" name="OTLSHAPE_T_11a5fd20169a4e5aa0bed048dba08ff2_Shape">
            <a:extLst>
              <a:ext uri="{FF2B5EF4-FFF2-40B4-BE49-F238E27FC236}">
                <a16:creationId xmlns:a16="http://schemas.microsoft.com/office/drawing/2014/main" id="{50613534-69A3-77B6-F60C-DB8C519D7939}"/>
              </a:ext>
            </a:extLst>
          </p:cNvPr>
          <p:cNvSpPr/>
          <p:nvPr>
            <p:custDataLst>
              <p:tags r:id="rId1"/>
            </p:custDataLst>
          </p:nvPr>
        </p:nvSpPr>
        <p:spPr>
          <a:xfrm>
            <a:off x="2215471" y="2117594"/>
            <a:ext cx="2128520" cy="866196"/>
          </a:xfrm>
          <a:prstGeom prst="roundRect">
            <a:avLst/>
          </a:prstGeom>
          <a:solidFill>
            <a:srgbClr val="DDF4FF"/>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defRPr/>
            </a:pPr>
            <a:r>
              <a:rPr lang="en-US" sz="1050">
                <a:solidFill>
                  <a:srgbClr val="000000"/>
                </a:solidFill>
                <a:ea typeface="STKaiti"/>
              </a:rPr>
              <a:t>Policy Creation using </a:t>
            </a:r>
            <a:r>
              <a:rPr lang="en-US" sz="1050"/>
              <a:t>API</a:t>
            </a:r>
            <a:r>
              <a:rPr lang="en-US" sz="1050">
                <a:solidFill>
                  <a:srgbClr val="000000"/>
                </a:solidFill>
                <a:ea typeface="STKaiti"/>
              </a:rPr>
              <a:t> Automation</a:t>
            </a:r>
          </a:p>
        </p:txBody>
      </p:sp>
      <p:sp>
        <p:nvSpPr>
          <p:cNvPr id="12" name="OTLSHAPE_T_11a5fd20169a4e5aa0bed048dba08ff2_Shape">
            <a:extLst>
              <a:ext uri="{FF2B5EF4-FFF2-40B4-BE49-F238E27FC236}">
                <a16:creationId xmlns:a16="http://schemas.microsoft.com/office/drawing/2014/main" id="{0313D517-BCFC-5085-4B4F-B13F4D01109A}"/>
              </a:ext>
            </a:extLst>
          </p:cNvPr>
          <p:cNvSpPr/>
          <p:nvPr>
            <p:custDataLst>
              <p:tags r:id="rId2"/>
            </p:custDataLst>
          </p:nvPr>
        </p:nvSpPr>
        <p:spPr>
          <a:xfrm>
            <a:off x="4453660" y="2106597"/>
            <a:ext cx="1600569" cy="856800"/>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defRPr/>
            </a:pPr>
            <a:r>
              <a:rPr lang="en-US" sz="1050">
                <a:solidFill>
                  <a:srgbClr val="000000"/>
                </a:solidFill>
                <a:ea typeface="STKaiti"/>
              </a:rPr>
              <a:t>Premium Reversal – System reversal and Insufficient Funds</a:t>
            </a:r>
            <a:endParaRPr lang="en-GB" sz="1050">
              <a:solidFill>
                <a:srgbClr val="000000"/>
              </a:solidFill>
              <a:ea typeface="STKaiti"/>
            </a:endParaRPr>
          </a:p>
        </p:txBody>
      </p:sp>
      <p:sp>
        <p:nvSpPr>
          <p:cNvPr id="48" name="OTLSHAPE_T_11a5fd20169a4e5aa0bed048dba08ff2_Shape">
            <a:extLst>
              <a:ext uri="{FF2B5EF4-FFF2-40B4-BE49-F238E27FC236}">
                <a16:creationId xmlns:a16="http://schemas.microsoft.com/office/drawing/2014/main" id="{1F6E9A5F-16EB-1120-8010-D10C8C758AF7}"/>
              </a:ext>
            </a:extLst>
          </p:cNvPr>
          <p:cNvSpPr/>
          <p:nvPr>
            <p:custDataLst>
              <p:tags r:id="rId3"/>
            </p:custDataLst>
          </p:nvPr>
        </p:nvSpPr>
        <p:spPr>
          <a:xfrm>
            <a:off x="6110469" y="2102684"/>
            <a:ext cx="1033601" cy="851286"/>
          </a:xfrm>
          <a:prstGeom prst="roundRect">
            <a:avLst/>
          </a:prstGeom>
          <a:solidFill>
            <a:srgbClr val="DDF4FF"/>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r>
              <a:rPr lang="en-US" sz="1050"/>
              <a:t>Policy Updates - NFO Option Change</a:t>
            </a:r>
          </a:p>
        </p:txBody>
      </p:sp>
      <p:sp>
        <p:nvSpPr>
          <p:cNvPr id="58" name="OTLSHAPE_T_11a5fd20169a4e5aa0bed048dba08ff2_Shape">
            <a:extLst>
              <a:ext uri="{FF2B5EF4-FFF2-40B4-BE49-F238E27FC236}">
                <a16:creationId xmlns:a16="http://schemas.microsoft.com/office/drawing/2014/main" id="{E0E95753-9999-EDB8-4C82-9C8487A8EE0B}"/>
              </a:ext>
            </a:extLst>
          </p:cNvPr>
          <p:cNvSpPr/>
          <p:nvPr>
            <p:custDataLst>
              <p:tags r:id="rId4"/>
            </p:custDataLst>
          </p:nvPr>
        </p:nvSpPr>
        <p:spPr>
          <a:xfrm>
            <a:off x="7249751" y="2087774"/>
            <a:ext cx="1249680" cy="866196"/>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defRPr/>
            </a:pPr>
            <a:r>
              <a:rPr lang="en-US" sz="1050"/>
              <a:t>Policy Updates - Face Amount Changes</a:t>
            </a:r>
          </a:p>
          <a:p>
            <a:pPr algn="ctr" defTabSz="1217889">
              <a:defRPr/>
            </a:pPr>
            <a:endParaRPr lang="en-GB" sz="1050">
              <a:solidFill>
                <a:srgbClr val="000000"/>
              </a:solidFill>
              <a:ea typeface="STKaiti"/>
            </a:endParaRPr>
          </a:p>
        </p:txBody>
      </p:sp>
      <p:sp>
        <p:nvSpPr>
          <p:cNvPr id="59" name="OTLSHAPE_T_11a5fd20169a4e5aa0bed048dba08ff2_Shape">
            <a:extLst>
              <a:ext uri="{FF2B5EF4-FFF2-40B4-BE49-F238E27FC236}">
                <a16:creationId xmlns:a16="http://schemas.microsoft.com/office/drawing/2014/main" id="{1C7BD655-D600-E89D-7C36-CDE7DBD3B976}"/>
              </a:ext>
            </a:extLst>
          </p:cNvPr>
          <p:cNvSpPr/>
          <p:nvPr>
            <p:custDataLst>
              <p:tags r:id="rId5"/>
            </p:custDataLst>
          </p:nvPr>
        </p:nvSpPr>
        <p:spPr>
          <a:xfrm>
            <a:off x="8581147" y="2097201"/>
            <a:ext cx="1058945" cy="866196"/>
          </a:xfrm>
          <a:prstGeom prst="roundRect">
            <a:avLst/>
          </a:prstGeom>
          <a:solidFill>
            <a:srgbClr val="DDF4FF"/>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r>
              <a:rPr lang="en-US" sz="1000"/>
              <a:t>Free look processing after premium posting</a:t>
            </a:r>
            <a:endParaRPr lang="en-GB" sz="1000"/>
          </a:p>
        </p:txBody>
      </p:sp>
      <p:sp>
        <p:nvSpPr>
          <p:cNvPr id="60" name="OTLSHAPE_T_11a5fd20169a4e5aa0bed048dba08ff2_Shape">
            <a:extLst>
              <a:ext uri="{FF2B5EF4-FFF2-40B4-BE49-F238E27FC236}">
                <a16:creationId xmlns:a16="http://schemas.microsoft.com/office/drawing/2014/main" id="{CB380938-9CA6-F32C-22FC-5084847DF7D4}"/>
              </a:ext>
            </a:extLst>
          </p:cNvPr>
          <p:cNvSpPr/>
          <p:nvPr>
            <p:custDataLst>
              <p:tags r:id="rId6"/>
            </p:custDataLst>
          </p:nvPr>
        </p:nvSpPr>
        <p:spPr>
          <a:xfrm>
            <a:off x="9702951" y="2097201"/>
            <a:ext cx="1861802" cy="522401"/>
          </a:xfrm>
          <a:prstGeom prst="roundRect">
            <a:avLst/>
          </a:prstGeom>
          <a:solidFill>
            <a:srgbClr val="DDF4FF"/>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r>
              <a:rPr lang="en-US" sz="1050"/>
              <a:t>Free look - commission check</a:t>
            </a:r>
            <a:endParaRPr lang="en-GB" sz="1050"/>
          </a:p>
        </p:txBody>
      </p:sp>
      <p:sp>
        <p:nvSpPr>
          <p:cNvPr id="61" name="OTLSHAPE_T_11a5fd20169a4e5aa0bed048dba08ff2_Shape">
            <a:extLst>
              <a:ext uri="{FF2B5EF4-FFF2-40B4-BE49-F238E27FC236}">
                <a16:creationId xmlns:a16="http://schemas.microsoft.com/office/drawing/2014/main" id="{020A3013-EDB4-9B21-C9EA-91C815345F21}"/>
              </a:ext>
            </a:extLst>
          </p:cNvPr>
          <p:cNvSpPr/>
          <p:nvPr>
            <p:custDataLst>
              <p:tags r:id="rId7"/>
            </p:custDataLst>
          </p:nvPr>
        </p:nvSpPr>
        <p:spPr>
          <a:xfrm>
            <a:off x="9702951" y="2619602"/>
            <a:ext cx="1853803" cy="522401"/>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r>
              <a:rPr lang="en-US" sz="1050"/>
              <a:t>Free look - General ledger</a:t>
            </a:r>
            <a:endParaRPr lang="en-GB" sz="1050"/>
          </a:p>
        </p:txBody>
      </p:sp>
      <p:sp>
        <p:nvSpPr>
          <p:cNvPr id="63" name="OTLSHAPE_T_11a5fd20169a4e5aa0bed048dba08ff2_Shape">
            <a:extLst>
              <a:ext uri="{FF2B5EF4-FFF2-40B4-BE49-F238E27FC236}">
                <a16:creationId xmlns:a16="http://schemas.microsoft.com/office/drawing/2014/main" id="{34BF6721-FC6D-17BC-E55E-349F911BEA92}"/>
              </a:ext>
            </a:extLst>
          </p:cNvPr>
          <p:cNvSpPr/>
          <p:nvPr>
            <p:custDataLst>
              <p:tags r:id="rId8"/>
            </p:custDataLst>
          </p:nvPr>
        </p:nvSpPr>
        <p:spPr>
          <a:xfrm>
            <a:off x="9694953" y="3174811"/>
            <a:ext cx="1861801" cy="373137"/>
          </a:xfrm>
          <a:prstGeom prst="roundRect">
            <a:avLst/>
          </a:prstGeom>
          <a:solidFill>
            <a:srgbClr val="DDF4FF"/>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r>
              <a:rPr lang="en-US" sz="1050"/>
              <a:t>Free look- Disbursement</a:t>
            </a:r>
            <a:endParaRPr lang="en-GB" sz="1050"/>
          </a:p>
        </p:txBody>
      </p:sp>
      <p:graphicFrame>
        <p:nvGraphicFramePr>
          <p:cNvPr id="128" name="Table 127">
            <a:extLst>
              <a:ext uri="{FF2B5EF4-FFF2-40B4-BE49-F238E27FC236}">
                <a16:creationId xmlns:a16="http://schemas.microsoft.com/office/drawing/2014/main" id="{78730AF8-F8FF-B8D5-9C95-20A03C3BB559}"/>
              </a:ext>
            </a:extLst>
          </p:cNvPr>
          <p:cNvGraphicFramePr>
            <a:graphicFrameLocks noGrp="1"/>
          </p:cNvGraphicFramePr>
          <p:nvPr/>
        </p:nvGraphicFramePr>
        <p:xfrm>
          <a:off x="249420" y="3914620"/>
          <a:ext cx="11722099" cy="2638581"/>
        </p:xfrm>
        <a:graphic>
          <a:graphicData uri="http://schemas.openxmlformats.org/drawingml/2006/table">
            <a:tbl>
              <a:tblPr firstRow="1" bandRow="1">
                <a:tableStyleId>{69CF1AB2-1976-4502-BF36-3FF5EA218861}</a:tableStyleId>
              </a:tblPr>
              <a:tblGrid>
                <a:gridCol w="1892420">
                  <a:extLst>
                    <a:ext uri="{9D8B030D-6E8A-4147-A177-3AD203B41FA5}">
                      <a16:colId xmlns:a16="http://schemas.microsoft.com/office/drawing/2014/main" val="2416635012"/>
                    </a:ext>
                  </a:extLst>
                </a:gridCol>
                <a:gridCol w="2265521">
                  <a:extLst>
                    <a:ext uri="{9D8B030D-6E8A-4147-A177-3AD203B41FA5}">
                      <a16:colId xmlns:a16="http://schemas.microsoft.com/office/drawing/2014/main" val="782178962"/>
                    </a:ext>
                  </a:extLst>
                </a:gridCol>
                <a:gridCol w="2649317">
                  <a:extLst>
                    <a:ext uri="{9D8B030D-6E8A-4147-A177-3AD203B41FA5}">
                      <a16:colId xmlns:a16="http://schemas.microsoft.com/office/drawing/2014/main" val="2014394198"/>
                    </a:ext>
                  </a:extLst>
                </a:gridCol>
                <a:gridCol w="2457422">
                  <a:extLst>
                    <a:ext uri="{9D8B030D-6E8A-4147-A177-3AD203B41FA5}">
                      <a16:colId xmlns:a16="http://schemas.microsoft.com/office/drawing/2014/main" val="1020882526"/>
                    </a:ext>
                  </a:extLst>
                </a:gridCol>
                <a:gridCol w="2457419">
                  <a:extLst>
                    <a:ext uri="{9D8B030D-6E8A-4147-A177-3AD203B41FA5}">
                      <a16:colId xmlns:a16="http://schemas.microsoft.com/office/drawing/2014/main" val="2405163976"/>
                    </a:ext>
                  </a:extLst>
                </a:gridCol>
              </a:tblGrid>
              <a:tr h="325459">
                <a:tc>
                  <a:txBody>
                    <a:bodyPr/>
                    <a:lstStyle/>
                    <a:p>
                      <a:pPr algn="ctr" rtl="0" fontAlgn="ctr"/>
                      <a:r>
                        <a:rPr lang="en-US" sz="1500" b="1" u="none" strike="noStrike">
                          <a:solidFill>
                            <a:schemeClr val="bg2"/>
                          </a:solidFill>
                          <a:effectLst/>
                        </a:rPr>
                        <a:t>Date</a:t>
                      </a:r>
                      <a:endParaRPr lang="en-US" sz="1500" b="1" i="0" u="none" strike="noStrike">
                        <a:solidFill>
                          <a:schemeClr val="bg2"/>
                        </a:solidFill>
                        <a:effectLst/>
                        <a:latin typeface="+mn-lt"/>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tc>
                  <a:txBody>
                    <a:bodyPr/>
                    <a:lstStyle/>
                    <a:p>
                      <a:pPr marL="0" algn="ctr" defTabSz="1219170" rtl="0" eaLnBrk="1" fontAlgn="ctr" latinLnBrk="0" hangingPunct="1"/>
                      <a:r>
                        <a:rPr lang="en-US" sz="1200" b="0" u="none" strike="noStrike" kern="1200">
                          <a:solidFill>
                            <a:schemeClr val="bg2"/>
                          </a:solidFill>
                          <a:effectLst/>
                          <a:latin typeface="+mj-lt"/>
                        </a:rPr>
                        <a:t>10/29-11/05</a:t>
                      </a:r>
                      <a:endParaRPr lang="en-US" sz="1200" b="0" i="0" u="none" strike="noStrike" kern="1200">
                        <a:solidFill>
                          <a:schemeClr val="bg2"/>
                        </a:solidFill>
                        <a:effectLst/>
                        <a:latin typeface="+mj-lt"/>
                        <a:ea typeface="+mn-ea"/>
                        <a:cs typeface="+mn-cs"/>
                      </a:endParaRPr>
                    </a:p>
                  </a:txBody>
                  <a:tcPr marL="8358" marR="8358" marT="8358"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tc>
                  <a:txBody>
                    <a:bodyPr/>
                    <a:lstStyle/>
                    <a:p>
                      <a:pPr marL="0" marR="0" lvl="0" indent="0" algn="ctr" defTabSz="1219170" rtl="0" eaLnBrk="1" fontAlgn="ctr" latinLnBrk="0" hangingPunct="1">
                        <a:lnSpc>
                          <a:spcPct val="100000"/>
                        </a:lnSpc>
                        <a:spcBef>
                          <a:spcPts val="0"/>
                        </a:spcBef>
                        <a:spcAft>
                          <a:spcPts val="0"/>
                        </a:spcAft>
                        <a:buClrTx/>
                        <a:buSzTx/>
                        <a:buFontTx/>
                        <a:buNone/>
                        <a:tabLst/>
                        <a:defRPr/>
                      </a:pPr>
                      <a:r>
                        <a:rPr lang="en-US" sz="1200" b="0" u="none" strike="noStrike" kern="1200">
                          <a:solidFill>
                            <a:schemeClr val="bg2"/>
                          </a:solidFill>
                          <a:effectLst/>
                          <a:latin typeface="+mj-lt"/>
                        </a:rPr>
                        <a:t>11/06-11/19</a:t>
                      </a:r>
                      <a:endParaRPr lang="en-US" sz="1200" b="0" i="0" u="none" strike="noStrike" kern="1200">
                        <a:solidFill>
                          <a:schemeClr val="bg2"/>
                        </a:solidFill>
                        <a:effectLst/>
                        <a:latin typeface="+mj-lt"/>
                        <a:ea typeface="+mn-ea"/>
                        <a:cs typeface="+mn-cs"/>
                      </a:endParaRPr>
                    </a:p>
                  </a:txBody>
                  <a:tcPr marL="8358" marR="8358" marT="8358"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tc>
                  <a:txBody>
                    <a:bodyPr/>
                    <a:lstStyle/>
                    <a:p>
                      <a:pPr marL="0" algn="ctr" defTabSz="1219170" rtl="0" eaLnBrk="1" fontAlgn="ctr" latinLnBrk="0" hangingPunct="1"/>
                      <a:r>
                        <a:rPr lang="en-US" sz="1200" b="0" u="none" strike="noStrike" kern="1200">
                          <a:solidFill>
                            <a:schemeClr val="bg2"/>
                          </a:solidFill>
                          <a:effectLst/>
                          <a:latin typeface="+mj-lt"/>
                        </a:rPr>
                        <a:t>11/20-12/03</a:t>
                      </a:r>
                      <a:endParaRPr lang="en-US" sz="1200" b="0" i="0" u="none" strike="noStrike" kern="1200">
                        <a:solidFill>
                          <a:schemeClr val="bg2"/>
                        </a:solidFill>
                        <a:effectLst/>
                        <a:latin typeface="+mj-lt"/>
                        <a:ea typeface="+mn-ea"/>
                        <a:cs typeface="+mn-cs"/>
                      </a:endParaRPr>
                    </a:p>
                  </a:txBody>
                  <a:tcPr marL="8358" marR="8358" marT="8358" marB="0" anchor="ctr">
                    <a:lnL w="12700" cap="flat" cmpd="sng" algn="ctr">
                      <a:solidFill>
                        <a:schemeClr val="bg2"/>
                      </a:solidFill>
                      <a:prstDash val="sysDot"/>
                      <a:round/>
                      <a:headEnd type="none" w="med" len="med"/>
                      <a:tailEnd type="none" w="med" len="med"/>
                    </a:lnL>
                    <a:lnR w="12700" cap="flat" cmpd="sng" algn="ctr">
                      <a:solidFill>
                        <a:schemeClr val="bg2"/>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tc>
                  <a:txBody>
                    <a:bodyPr/>
                    <a:lstStyle/>
                    <a:p>
                      <a:pPr marL="0" algn="ctr" defTabSz="1219170" rtl="0" eaLnBrk="1" fontAlgn="ctr" latinLnBrk="0" hangingPunct="1"/>
                      <a:r>
                        <a:rPr lang="en-US" sz="1200" b="0" u="none" strike="noStrike" kern="1200">
                          <a:solidFill>
                            <a:schemeClr val="bg2"/>
                          </a:solidFill>
                          <a:effectLst/>
                          <a:latin typeface="+mj-lt"/>
                        </a:rPr>
                        <a:t>12/04-12/17</a:t>
                      </a:r>
                      <a:endParaRPr lang="en-US" sz="1200" b="0" i="0" u="none" strike="noStrike" kern="1200">
                        <a:solidFill>
                          <a:schemeClr val="bg2"/>
                        </a:solidFill>
                        <a:effectLst/>
                        <a:latin typeface="+mj-lt"/>
                        <a:ea typeface="+mn-ea"/>
                        <a:cs typeface="+mn-cs"/>
                      </a:endParaRPr>
                    </a:p>
                  </a:txBody>
                  <a:tcPr marL="8358" marR="8358" marT="8358" marB="0" anchor="ctr">
                    <a:lnL w="12700" cap="flat" cmpd="sng" algn="ctr">
                      <a:solidFill>
                        <a:schemeClr val="bg2"/>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1"/>
                    </a:solidFill>
                  </a:tcPr>
                </a:tc>
                <a:extLst>
                  <a:ext uri="{0D108BD9-81ED-4DB2-BD59-A6C34878D82A}">
                    <a16:rowId xmlns:a16="http://schemas.microsoft.com/office/drawing/2014/main" val="4131169474"/>
                  </a:ext>
                </a:extLst>
              </a:tr>
              <a:tr h="325459">
                <a:tc>
                  <a:txBody>
                    <a:bodyPr/>
                    <a:lstStyle/>
                    <a:p>
                      <a:pPr algn="ctr" rtl="0" fontAlgn="ctr"/>
                      <a:r>
                        <a:rPr lang="en-US" sz="1500" b="1" u="none" strike="noStrike">
                          <a:solidFill>
                            <a:schemeClr val="tx1"/>
                          </a:solidFill>
                          <a:effectLst/>
                        </a:rPr>
                        <a:t>Sprint</a:t>
                      </a:r>
                      <a:endParaRPr lang="en-US" sz="1500" b="1" i="0" u="none" strike="noStrike">
                        <a:solidFill>
                          <a:schemeClr val="tx1"/>
                        </a:solidFill>
                        <a:effectLst/>
                        <a:latin typeface="+mn-lt"/>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tc>
                  <a:txBody>
                    <a:bodyPr/>
                    <a:lstStyle/>
                    <a:p>
                      <a:pPr marL="0" algn="ctr" defTabSz="1219170" rtl="0" eaLnBrk="1" fontAlgn="ctr" latinLnBrk="0" hangingPunct="1"/>
                      <a:r>
                        <a:rPr lang="en-US" sz="1200" b="1" u="none" strike="noStrike" kern="1200">
                          <a:solidFill>
                            <a:schemeClr val="tx1"/>
                          </a:solidFill>
                          <a:effectLst/>
                          <a:latin typeface="+mn-lt"/>
                          <a:ea typeface="+mn-ea"/>
                          <a:cs typeface="+mn-cs"/>
                        </a:rPr>
                        <a:t>2024.24</a:t>
                      </a: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tc>
                  <a:txBody>
                    <a:bodyPr/>
                    <a:lstStyle/>
                    <a:p>
                      <a:pPr marL="0" algn="ctr" defTabSz="1219170" rtl="0" eaLnBrk="1" fontAlgn="ctr" latinLnBrk="0" hangingPunct="1"/>
                      <a:r>
                        <a:rPr lang="en-US" sz="1200" b="1" u="none" strike="noStrike" kern="1200">
                          <a:solidFill>
                            <a:schemeClr val="tx1"/>
                          </a:solidFill>
                          <a:effectLst/>
                        </a:rPr>
                        <a:t>2024.25</a:t>
                      </a:r>
                      <a:endParaRPr lang="en-US" sz="1200" b="1" i="0" u="none" strike="noStrike" kern="1200">
                        <a:solidFill>
                          <a:schemeClr val="tx1"/>
                        </a:solidFill>
                        <a:effectLst/>
                        <a:latin typeface="+mn-lt"/>
                        <a:ea typeface="+mn-ea"/>
                        <a:cs typeface="+mn-cs"/>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tc>
                  <a:txBody>
                    <a:bodyPr/>
                    <a:lstStyle/>
                    <a:p>
                      <a:pPr marL="0" algn="ctr" defTabSz="1219170" rtl="0" eaLnBrk="1" fontAlgn="ctr" latinLnBrk="0" hangingPunct="1"/>
                      <a:r>
                        <a:rPr lang="en-US" sz="1200" b="1" u="none" strike="noStrike" kern="1200">
                          <a:solidFill>
                            <a:schemeClr val="tx1"/>
                          </a:solidFill>
                          <a:effectLst/>
                        </a:rPr>
                        <a:t>2024.26</a:t>
                      </a:r>
                      <a:endParaRPr lang="en-US" sz="1200" b="1" i="0" u="none" strike="noStrike" kern="1200">
                        <a:solidFill>
                          <a:schemeClr val="tx1"/>
                        </a:solidFill>
                        <a:effectLst/>
                        <a:latin typeface="+mn-lt"/>
                        <a:ea typeface="+mn-ea"/>
                        <a:cs typeface="+mn-cs"/>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tc>
                  <a:txBody>
                    <a:bodyPr/>
                    <a:lstStyle/>
                    <a:p>
                      <a:pPr marL="0" algn="ctr" defTabSz="1219170" rtl="0" eaLnBrk="1" fontAlgn="ctr" latinLnBrk="0" hangingPunct="1"/>
                      <a:r>
                        <a:rPr lang="en-US" sz="1200" b="1" u="none" strike="noStrike" kern="1200">
                          <a:solidFill>
                            <a:schemeClr val="tx1"/>
                          </a:solidFill>
                          <a:effectLst/>
                        </a:rPr>
                        <a:t>2024.27</a:t>
                      </a:r>
                      <a:endParaRPr lang="en-US" sz="1200" b="1" i="0" u="none" strike="noStrike" kern="1200">
                        <a:solidFill>
                          <a:schemeClr val="tx1"/>
                        </a:solidFill>
                        <a:effectLst/>
                        <a:latin typeface="+mn-lt"/>
                        <a:ea typeface="+mn-ea"/>
                        <a:cs typeface="+mn-cs"/>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2046355374"/>
                  </a:ext>
                </a:extLst>
              </a:tr>
              <a:tr h="1987663">
                <a:tc>
                  <a:txBody>
                    <a:bodyPr/>
                    <a:lstStyle/>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endParaRPr lang="en-US" sz="1400" b="0" u="none" strike="noStrike">
                        <a:solidFill>
                          <a:schemeClr val="tx1"/>
                        </a:solidFill>
                        <a:effectLst/>
                        <a:latin typeface="+mj-lt"/>
                      </a:endParaRPr>
                    </a:p>
                    <a:p>
                      <a:pPr algn="ctr" rtl="0" fontAlgn="ctr"/>
                      <a:r>
                        <a:rPr lang="en-US" sz="1400" b="0" u="none" strike="noStrike">
                          <a:solidFill>
                            <a:schemeClr val="tx1"/>
                          </a:solidFill>
                          <a:effectLst/>
                          <a:latin typeface="+mj-lt"/>
                        </a:rPr>
                        <a:t>Interface Automation</a:t>
                      </a:r>
                      <a:endParaRPr lang="en-US" sz="1400" b="0" i="0" u="none" strike="noStrike">
                        <a:solidFill>
                          <a:schemeClr val="tx1"/>
                        </a:solidFill>
                        <a:effectLst/>
                        <a:latin typeface="+mj-lt"/>
                      </a:endParaRPr>
                    </a:p>
                  </a:txBody>
                  <a:tcPr marL="8358" marR="8358" marT="8358" marB="0" anchor="ctr">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noFill/>
                  </a:tcPr>
                </a:tc>
                <a:tc gridSpan="4">
                  <a:txBody>
                    <a:bodyPr/>
                    <a:lstStyle/>
                    <a:p>
                      <a:pPr algn="ctr" rtl="0" fontAlgn="ctr"/>
                      <a:endParaRPr lang="en-US" sz="1200" b="0" i="0" u="none" strike="noStrike">
                        <a:solidFill>
                          <a:schemeClr val="bg1"/>
                        </a:solidFill>
                        <a:effectLst/>
                        <a:latin typeface="+mn-lt"/>
                      </a:endParaRPr>
                    </a:p>
                  </a:txBody>
                  <a:tcPr marL="8358" marR="8358" marT="8358" marB="0" vert="vert270">
                    <a:lnL w="12700" cap="flat" cmpd="sng" algn="ctr">
                      <a:solidFill>
                        <a:schemeClr val="accent6"/>
                      </a:solidFill>
                      <a:prstDash val="sysDot"/>
                      <a:round/>
                      <a:headEnd type="none" w="med" len="med"/>
                      <a:tailEnd type="none" w="med" len="med"/>
                    </a:lnL>
                    <a:lnR w="12700" cap="flat" cmpd="sng" algn="ctr">
                      <a:solidFill>
                        <a:schemeClr val="accent6"/>
                      </a:solidFill>
                      <a:prstDash val="sysDot"/>
                      <a:round/>
                      <a:headEnd type="none" w="med" len="med"/>
                      <a:tailEnd type="none" w="med" len="med"/>
                    </a:lnR>
                    <a:lnT w="12700" cap="flat" cmpd="sng" algn="ctr">
                      <a:solidFill>
                        <a:schemeClr val="accent6"/>
                      </a:solidFill>
                      <a:prstDash val="sysDot"/>
                      <a:round/>
                      <a:headEnd type="none" w="med" len="med"/>
                      <a:tailEnd type="none" w="med" len="med"/>
                    </a:lnT>
                    <a:lnB w="12700" cap="flat" cmpd="sng" algn="ctr">
                      <a:solidFill>
                        <a:schemeClr val="accent6"/>
                      </a:solidFill>
                      <a:prstDash val="sysDot"/>
                      <a:round/>
                      <a:headEnd type="none" w="med" len="med"/>
                      <a:tailEnd type="none" w="med" len="med"/>
                    </a:lnB>
                    <a:noFill/>
                  </a:tcPr>
                </a:tc>
                <a:tc hMerge="1">
                  <a:txBody>
                    <a:bodyPr/>
                    <a:lstStyle/>
                    <a:p>
                      <a:endParaRPr lang="en-US"/>
                    </a:p>
                  </a:txBody>
                  <a:tcPr/>
                </a:tc>
                <a:tc hMerge="1">
                  <a:txBody>
                    <a:bodyPr/>
                    <a:lstStyle/>
                    <a:p>
                      <a:endParaRPr lang="en-US"/>
                    </a:p>
                  </a:txBody>
                  <a:tcPr>
                    <a:lnL w="12700" cap="flat" cmpd="sng" algn="ctr">
                      <a:solidFill>
                        <a:schemeClr val="tx1"/>
                      </a:solidFill>
                      <a:prstDash val="solid"/>
                      <a:round/>
                      <a:headEnd type="none" w="med" len="med"/>
                      <a:tailEnd type="none" w="med" len="med"/>
                    </a:lnL>
                  </a:tcPr>
                </a:tc>
                <a:tc hMerge="1">
                  <a:txBody>
                    <a:bodyPr/>
                    <a:lstStyle/>
                    <a:p>
                      <a:pPr algn="ctr" rtl="0" fontAlgn="ctr"/>
                      <a:endParaRPr lang="en-US" sz="900" b="0" i="0" u="none" strike="noStrike">
                        <a:solidFill>
                          <a:schemeClr val="bg1"/>
                        </a:solidFill>
                        <a:effectLst/>
                        <a:latin typeface="+mn-lt"/>
                      </a:endParaRPr>
                    </a:p>
                  </a:txBody>
                  <a:tcPr marL="6275" marR="6275" marT="6275" marB="0" vert="vert27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2">
                          <a:lumMod val="90000"/>
                        </a:schemeClr>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lumMod val="95000"/>
                      </a:schemeClr>
                    </a:solidFill>
                  </a:tcPr>
                </a:tc>
                <a:extLst>
                  <a:ext uri="{0D108BD9-81ED-4DB2-BD59-A6C34878D82A}">
                    <a16:rowId xmlns:a16="http://schemas.microsoft.com/office/drawing/2014/main" val="3255260381"/>
                  </a:ext>
                </a:extLst>
              </a:tr>
            </a:tbl>
          </a:graphicData>
        </a:graphic>
      </p:graphicFrame>
      <p:sp>
        <p:nvSpPr>
          <p:cNvPr id="129" name="OTLSHAPE_T_11a5fd20169a4e5aa0bed048dba08ff2_Shape">
            <a:extLst>
              <a:ext uri="{FF2B5EF4-FFF2-40B4-BE49-F238E27FC236}">
                <a16:creationId xmlns:a16="http://schemas.microsoft.com/office/drawing/2014/main" id="{A8E5D22A-CB29-6DEF-FA54-42B40F7A6E49}"/>
              </a:ext>
            </a:extLst>
          </p:cNvPr>
          <p:cNvSpPr/>
          <p:nvPr>
            <p:custDataLst>
              <p:tags r:id="rId9"/>
            </p:custDataLst>
          </p:nvPr>
        </p:nvSpPr>
        <p:spPr>
          <a:xfrm>
            <a:off x="4487926" y="4796377"/>
            <a:ext cx="2514600" cy="735277"/>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r>
              <a:rPr lang="en-US" sz="1050">
                <a:solidFill>
                  <a:srgbClr val="000000"/>
                </a:solidFill>
                <a:ea typeface="STKaiti"/>
              </a:rPr>
              <a:t>ACORD 103, XML vs FAST UI</a:t>
            </a:r>
          </a:p>
        </p:txBody>
      </p:sp>
      <p:sp>
        <p:nvSpPr>
          <p:cNvPr id="130" name="OTLSHAPE_T_11a5fd20169a4e5aa0bed048dba08ff2_Shape">
            <a:extLst>
              <a:ext uri="{FF2B5EF4-FFF2-40B4-BE49-F238E27FC236}">
                <a16:creationId xmlns:a16="http://schemas.microsoft.com/office/drawing/2014/main" id="{77FB171D-12B6-BEDB-02E7-50A502F6FA0C}"/>
              </a:ext>
            </a:extLst>
          </p:cNvPr>
          <p:cNvSpPr/>
          <p:nvPr>
            <p:custDataLst>
              <p:tags r:id="rId10"/>
            </p:custDataLst>
          </p:nvPr>
        </p:nvSpPr>
        <p:spPr>
          <a:xfrm>
            <a:off x="4488809" y="5669569"/>
            <a:ext cx="2513717" cy="735277"/>
          </a:xfrm>
          <a:prstGeom prst="roundRect">
            <a:avLst/>
          </a:prstGeom>
          <a:solidFill>
            <a:srgbClr val="DDF4FF"/>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r>
              <a:rPr lang="en-US" sz="1050">
                <a:solidFill>
                  <a:srgbClr val="000000"/>
                </a:solidFill>
                <a:ea typeface="STKaiti"/>
              </a:rPr>
              <a:t>Outbound - GL (Accounting Extract)</a:t>
            </a:r>
          </a:p>
        </p:txBody>
      </p:sp>
      <p:sp>
        <p:nvSpPr>
          <p:cNvPr id="131" name="OTLSHAPE_T_11a5fd20169a4e5aa0bed048dba08ff2_Shape">
            <a:extLst>
              <a:ext uri="{FF2B5EF4-FFF2-40B4-BE49-F238E27FC236}">
                <a16:creationId xmlns:a16="http://schemas.microsoft.com/office/drawing/2014/main" id="{B42F99E6-C616-6CAC-074B-05BE854D28DF}"/>
              </a:ext>
            </a:extLst>
          </p:cNvPr>
          <p:cNvSpPr/>
          <p:nvPr>
            <p:custDataLst>
              <p:tags r:id="rId11"/>
            </p:custDataLst>
          </p:nvPr>
        </p:nvSpPr>
        <p:spPr>
          <a:xfrm>
            <a:off x="7199834" y="4791515"/>
            <a:ext cx="2438998" cy="735277"/>
          </a:xfrm>
          <a:prstGeom prst="roundRect">
            <a:avLst/>
          </a:prstGeom>
          <a:solidFill>
            <a:srgbClr val="DDF4FF"/>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r>
              <a:rPr lang="en-US" sz="1050">
                <a:solidFill>
                  <a:srgbClr val="000000"/>
                </a:solidFill>
                <a:ea typeface="STKaiti"/>
              </a:rPr>
              <a:t>Fuels/Commission</a:t>
            </a:r>
          </a:p>
        </p:txBody>
      </p:sp>
      <p:sp>
        <p:nvSpPr>
          <p:cNvPr id="132" name="OTLSHAPE_T_11a5fd20169a4e5aa0bed048dba08ff2_Shape">
            <a:extLst>
              <a:ext uri="{FF2B5EF4-FFF2-40B4-BE49-F238E27FC236}">
                <a16:creationId xmlns:a16="http://schemas.microsoft.com/office/drawing/2014/main" id="{544AE54A-C2C7-62DF-E594-1BEB679C02ED}"/>
              </a:ext>
            </a:extLst>
          </p:cNvPr>
          <p:cNvSpPr/>
          <p:nvPr>
            <p:custDataLst>
              <p:tags r:id="rId12"/>
            </p:custDataLst>
          </p:nvPr>
        </p:nvSpPr>
        <p:spPr>
          <a:xfrm>
            <a:off x="2215471" y="5051844"/>
            <a:ext cx="2203417" cy="735277"/>
          </a:xfrm>
          <a:prstGeom prst="roundRect">
            <a:avLst/>
          </a:prstGeom>
          <a:solidFill>
            <a:srgbClr val="DDF4FF"/>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r>
              <a:rPr lang="en-US" sz="1050">
                <a:solidFill>
                  <a:srgbClr val="000000"/>
                </a:solidFill>
                <a:ea typeface="STKaiti"/>
              </a:rPr>
              <a:t>Requirement/Test case Creation for next 2 sprints</a:t>
            </a:r>
          </a:p>
        </p:txBody>
      </p:sp>
      <p:sp>
        <p:nvSpPr>
          <p:cNvPr id="133" name="OTLSHAPE_T_11a5fd20169a4e5aa0bed048dba08ff2_Shape">
            <a:extLst>
              <a:ext uri="{FF2B5EF4-FFF2-40B4-BE49-F238E27FC236}">
                <a16:creationId xmlns:a16="http://schemas.microsoft.com/office/drawing/2014/main" id="{5B4FFAC6-C81E-FFB5-3CF5-B49B743B20E6}"/>
              </a:ext>
            </a:extLst>
          </p:cNvPr>
          <p:cNvSpPr/>
          <p:nvPr>
            <p:custDataLst>
              <p:tags r:id="rId13"/>
            </p:custDataLst>
          </p:nvPr>
        </p:nvSpPr>
        <p:spPr>
          <a:xfrm>
            <a:off x="7218002" y="5664707"/>
            <a:ext cx="2438998" cy="735277"/>
          </a:xfrm>
          <a:prstGeom prst="roundRect">
            <a:avLst/>
          </a:prstGeom>
          <a:solidFill>
            <a:schemeClr val="accent2">
              <a:lumMod val="20000"/>
              <a:lumOff val="80000"/>
            </a:schemeClr>
          </a:solidFill>
          <a:ln w="12700" cap="flat" cmpd="sng" algn="ctr">
            <a:solidFill>
              <a:schemeClr val="accent2">
                <a:lumMod val="60000"/>
                <a:lumOff val="40000"/>
              </a:schemeClr>
            </a:solidFill>
            <a:prstDash val="solid"/>
            <a:miter lim="800000"/>
          </a:ln>
          <a:effectLst/>
          <a:extLst>
            <a:ext uri="{53640926-AAD7-44D8-BBD7-CCE9431645EC}">
              <a14:shadowObscured xmlns:a14="http://schemas.microsoft.com/office/drawing/2010/main" val="1"/>
            </a:ext>
          </a:extLst>
        </p:spPr>
        <p:txBody>
          <a:bodyPr lIns="91440" tIns="45720" rIns="91440" bIns="45720" rtlCol="0" anchor="ctr"/>
          <a:lstStyle/>
          <a:p>
            <a:pPr algn="ctr" defTabSz="1217889"/>
            <a:r>
              <a:rPr lang="en-US" sz="1050">
                <a:solidFill>
                  <a:srgbClr val="000000"/>
                </a:solidFill>
                <a:ea typeface="STKaiti"/>
              </a:rPr>
              <a:t>Print Policy</a:t>
            </a:r>
          </a:p>
        </p:txBody>
      </p:sp>
      <p:pic>
        <p:nvPicPr>
          <p:cNvPr id="5" name="Graphic 4">
            <a:extLst>
              <a:ext uri="{FF2B5EF4-FFF2-40B4-BE49-F238E27FC236}">
                <a16:creationId xmlns:a16="http://schemas.microsoft.com/office/drawing/2014/main" id="{FFEC4DAE-F969-E528-314B-3758C37F4F65}"/>
              </a:ext>
            </a:extLst>
          </p:cNvPr>
          <p:cNvPicPr>
            <a:picLocks noChangeAspect="1"/>
          </p:cNvPicPr>
          <p:nvPr/>
        </p:nvPicPr>
        <p:blipFill>
          <a:blip r:embed="rId15">
            <a:extLst>
              <a:ext uri="{28A0092B-C50C-407E-A947-70E740481C1C}">
                <a14:useLocalDpi xmlns:a14="http://schemas.microsoft.com/office/drawing/2010/main" val="0"/>
              </a:ext>
              <a:ext uri="{96DAC541-7B7A-43D3-8B79-37D633B846F1}">
                <asvg:svgBlip xmlns:asvg="http://schemas.microsoft.com/office/drawing/2016/SVG/main" r:embed="rId16"/>
              </a:ext>
            </a:extLst>
          </a:blip>
          <a:srcRect/>
          <a:stretch/>
        </p:blipFill>
        <p:spPr>
          <a:xfrm>
            <a:off x="461409" y="1729551"/>
            <a:ext cx="1445260" cy="1445260"/>
          </a:xfrm>
          <a:prstGeom prst="rect">
            <a:avLst/>
          </a:prstGeom>
        </p:spPr>
      </p:pic>
      <p:pic>
        <p:nvPicPr>
          <p:cNvPr id="6" name="Graphic 5">
            <a:extLst>
              <a:ext uri="{FF2B5EF4-FFF2-40B4-BE49-F238E27FC236}">
                <a16:creationId xmlns:a16="http://schemas.microsoft.com/office/drawing/2014/main" id="{F3365191-17DF-9E48-6EE1-D173B2C029CD}"/>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rcRect/>
          <a:stretch/>
        </p:blipFill>
        <p:spPr>
          <a:xfrm>
            <a:off x="497840" y="4615879"/>
            <a:ext cx="1388509" cy="1388509"/>
          </a:xfrm>
          <a:prstGeom prst="rect">
            <a:avLst/>
          </a:prstGeom>
        </p:spPr>
      </p:pic>
    </p:spTree>
    <p:extLst>
      <p:ext uri="{BB962C8B-B14F-4D97-AF65-F5344CB8AC3E}">
        <p14:creationId xmlns:p14="http://schemas.microsoft.com/office/powerpoint/2010/main" val="35832468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422439-89CD-342A-29CF-1C0477E7CEA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7F281A-1804-2E3A-27E7-50D0827EA88A}"/>
              </a:ext>
            </a:extLst>
          </p:cNvPr>
          <p:cNvSpPr>
            <a:spLocks noGrp="1"/>
          </p:cNvSpPr>
          <p:nvPr>
            <p:ph type="title"/>
          </p:nvPr>
        </p:nvSpPr>
        <p:spPr/>
        <p:txBody>
          <a:bodyPr>
            <a:noAutofit/>
          </a:bodyPr>
          <a:lstStyle/>
          <a:p>
            <a:r>
              <a:rPr lang="en-US" b="0"/>
              <a:t>Assumptions (Internal IT Reference)</a:t>
            </a:r>
          </a:p>
        </p:txBody>
      </p:sp>
      <p:grpSp>
        <p:nvGrpSpPr>
          <p:cNvPr id="3" name="Group 2">
            <a:extLst>
              <a:ext uri="{FF2B5EF4-FFF2-40B4-BE49-F238E27FC236}">
                <a16:creationId xmlns:a16="http://schemas.microsoft.com/office/drawing/2014/main" id="{9E6A0D94-FFA6-C6A7-6F0A-F039AA42D186}"/>
              </a:ext>
            </a:extLst>
          </p:cNvPr>
          <p:cNvGrpSpPr/>
          <p:nvPr/>
        </p:nvGrpSpPr>
        <p:grpSpPr>
          <a:xfrm>
            <a:off x="333411" y="2431311"/>
            <a:ext cx="11296577" cy="2456434"/>
            <a:chOff x="303544" y="2219547"/>
            <a:chExt cx="12210117" cy="2655083"/>
          </a:xfrm>
        </p:grpSpPr>
        <p:sp>
          <p:nvSpPr>
            <p:cNvPr id="4" name="Freeform: Shape 3">
              <a:extLst>
                <a:ext uri="{FF2B5EF4-FFF2-40B4-BE49-F238E27FC236}">
                  <a16:creationId xmlns:a16="http://schemas.microsoft.com/office/drawing/2014/main" id="{726AD4A9-C207-FF20-CEBC-CFCD9F26B7F7}"/>
                </a:ext>
              </a:extLst>
            </p:cNvPr>
            <p:cNvSpPr/>
            <p:nvPr/>
          </p:nvSpPr>
          <p:spPr>
            <a:xfrm>
              <a:off x="595423" y="2219547"/>
              <a:ext cx="3508744" cy="2647506"/>
            </a:xfrm>
            <a:custGeom>
              <a:avLst/>
              <a:gdLst>
                <a:gd name="connsiteX0" fmla="*/ 266127 w 3508744"/>
                <a:gd name="connsiteY0" fmla="*/ 0 h 2647506"/>
                <a:gd name="connsiteX1" fmla="*/ 3242617 w 3508744"/>
                <a:gd name="connsiteY1" fmla="*/ 0 h 2647506"/>
                <a:gd name="connsiteX2" fmla="*/ 3508744 w 3508744"/>
                <a:gd name="connsiteY2" fmla="*/ 266127 h 2647506"/>
                <a:gd name="connsiteX3" fmla="*/ 3508744 w 3508744"/>
                <a:gd name="connsiteY3" fmla="*/ 463501 h 2647506"/>
                <a:gd name="connsiteX4" fmla="*/ 2648491 w 3508744"/>
                <a:gd name="connsiteY4" fmla="*/ 1323754 h 2647506"/>
                <a:gd name="connsiteX5" fmla="*/ 3508744 w 3508744"/>
                <a:gd name="connsiteY5" fmla="*/ 2184007 h 2647506"/>
                <a:gd name="connsiteX6" fmla="*/ 3508744 w 3508744"/>
                <a:gd name="connsiteY6" fmla="*/ 2381379 h 2647506"/>
                <a:gd name="connsiteX7" fmla="*/ 3242617 w 3508744"/>
                <a:gd name="connsiteY7" fmla="*/ 2647506 h 2647506"/>
                <a:gd name="connsiteX8" fmla="*/ 266127 w 3508744"/>
                <a:gd name="connsiteY8" fmla="*/ 2647506 h 2647506"/>
                <a:gd name="connsiteX9" fmla="*/ 0 w 3508744"/>
                <a:gd name="connsiteY9" fmla="*/ 2381379 h 2647506"/>
                <a:gd name="connsiteX10" fmla="*/ 0 w 3508744"/>
                <a:gd name="connsiteY10" fmla="*/ 266127 h 2647506"/>
                <a:gd name="connsiteX11" fmla="*/ 266127 w 3508744"/>
                <a:gd name="connsiteY11" fmla="*/ 0 h 26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8744" h="2647506">
                  <a:moveTo>
                    <a:pt x="266127" y="0"/>
                  </a:moveTo>
                  <a:lnTo>
                    <a:pt x="3242617" y="0"/>
                  </a:lnTo>
                  <a:cubicBezTo>
                    <a:pt x="3389595" y="0"/>
                    <a:pt x="3508744" y="119149"/>
                    <a:pt x="3508744" y="266127"/>
                  </a:cubicBezTo>
                  <a:lnTo>
                    <a:pt x="3508744" y="463501"/>
                  </a:lnTo>
                  <a:cubicBezTo>
                    <a:pt x="3033639" y="463501"/>
                    <a:pt x="2648491" y="848649"/>
                    <a:pt x="2648491" y="1323754"/>
                  </a:cubicBezTo>
                  <a:cubicBezTo>
                    <a:pt x="2648491" y="1798859"/>
                    <a:pt x="3033639" y="2184007"/>
                    <a:pt x="3508744" y="2184007"/>
                  </a:cubicBezTo>
                  <a:lnTo>
                    <a:pt x="3508744" y="2381379"/>
                  </a:lnTo>
                  <a:cubicBezTo>
                    <a:pt x="3508744" y="2528357"/>
                    <a:pt x="3389595" y="2647506"/>
                    <a:pt x="3242617" y="2647506"/>
                  </a:cubicBezTo>
                  <a:lnTo>
                    <a:pt x="266127" y="2647506"/>
                  </a:lnTo>
                  <a:cubicBezTo>
                    <a:pt x="119149" y="2647506"/>
                    <a:pt x="0" y="2528357"/>
                    <a:pt x="0" y="2381379"/>
                  </a:cubicBezTo>
                  <a:lnTo>
                    <a:pt x="0" y="266127"/>
                  </a:lnTo>
                  <a:cubicBezTo>
                    <a:pt x="0" y="119149"/>
                    <a:pt x="119149" y="0"/>
                    <a:pt x="266127" y="0"/>
                  </a:cubicBezTo>
                  <a:close/>
                </a:path>
              </a:pathLst>
            </a:custGeom>
            <a:noFill/>
            <a:ln>
              <a:solidFill>
                <a:schemeClr val="accent2"/>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5" name="Oval 4">
              <a:extLst>
                <a:ext uri="{FF2B5EF4-FFF2-40B4-BE49-F238E27FC236}">
                  <a16:creationId xmlns:a16="http://schemas.microsoft.com/office/drawing/2014/main" id="{BBEAF3F0-43DB-0BE5-4848-0DB81B2F5157}"/>
                </a:ext>
              </a:extLst>
            </p:cNvPr>
            <p:cNvSpPr/>
            <p:nvPr/>
          </p:nvSpPr>
          <p:spPr>
            <a:xfrm>
              <a:off x="967954" y="2550282"/>
              <a:ext cx="710129" cy="710129"/>
            </a:xfrm>
            <a:prstGeom prst="ellipse">
              <a:avLst/>
            </a:prstGeom>
            <a:solidFill>
              <a:schemeClr val="accent2">
                <a:lumMod val="20000"/>
                <a:lumOff val="80000"/>
              </a:schemeClr>
            </a:solidFill>
            <a:ln>
              <a:solidFill>
                <a:schemeClr val="accent2">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6" name="Straight Connector 5">
              <a:extLst>
                <a:ext uri="{FF2B5EF4-FFF2-40B4-BE49-F238E27FC236}">
                  <a16:creationId xmlns:a16="http://schemas.microsoft.com/office/drawing/2014/main" id="{1936584E-14FD-8ED8-24FB-518431962E2A}"/>
                </a:ext>
              </a:extLst>
            </p:cNvPr>
            <p:cNvCxnSpPr>
              <a:cxnSpLocks/>
              <a:endCxn id="5" idx="0"/>
            </p:cNvCxnSpPr>
            <p:nvPr/>
          </p:nvCxnSpPr>
          <p:spPr>
            <a:xfrm>
              <a:off x="1323019" y="2219547"/>
              <a:ext cx="0" cy="330735"/>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6E8B4BF1-D540-0910-E8CD-FEF96206F704}"/>
                </a:ext>
              </a:extLst>
            </p:cNvPr>
            <p:cNvSpPr txBox="1"/>
            <p:nvPr/>
          </p:nvSpPr>
          <p:spPr>
            <a:xfrm>
              <a:off x="303544" y="3019647"/>
              <a:ext cx="956290" cy="1323439"/>
            </a:xfrm>
            <a:prstGeom prst="rect">
              <a:avLst/>
            </a:prstGeom>
            <a:noFill/>
          </p:spPr>
          <p:txBody>
            <a:bodyPr wrap="square" rtlCol="0">
              <a:spAutoFit/>
            </a:bodyPr>
            <a:lstStyle/>
            <a:p>
              <a:r>
                <a:rPr lang="en-IN" sz="8000" b="1">
                  <a:solidFill>
                    <a:schemeClr val="accent2"/>
                  </a:solidFill>
                </a:rPr>
                <a:t>1</a:t>
              </a:r>
              <a:endParaRPr lang="en-IN" b="1">
                <a:solidFill>
                  <a:schemeClr val="accent2"/>
                </a:solidFill>
              </a:endParaRPr>
            </a:p>
          </p:txBody>
        </p:sp>
        <p:sp>
          <p:nvSpPr>
            <p:cNvPr id="8" name="TextBox 7">
              <a:extLst>
                <a:ext uri="{FF2B5EF4-FFF2-40B4-BE49-F238E27FC236}">
                  <a16:creationId xmlns:a16="http://schemas.microsoft.com/office/drawing/2014/main" id="{99C15CF3-985C-A7BA-1896-8A3C294A0001}"/>
                </a:ext>
              </a:extLst>
            </p:cNvPr>
            <p:cNvSpPr txBox="1"/>
            <p:nvPr/>
          </p:nvSpPr>
          <p:spPr>
            <a:xfrm>
              <a:off x="794248" y="3377632"/>
              <a:ext cx="2471603" cy="1164332"/>
            </a:xfrm>
            <a:prstGeom prst="rect">
              <a:avLst/>
            </a:prstGeom>
            <a:noFill/>
          </p:spPr>
          <p:txBody>
            <a:bodyPr wrap="square">
              <a:spAutoFit/>
            </a:bodyPr>
            <a:lstStyle/>
            <a:p>
              <a:r>
                <a:rPr lang="en-US" sz="1600"/>
                <a:t>Sprint prioritized items should be executed without any deviation</a:t>
              </a:r>
            </a:p>
          </p:txBody>
        </p:sp>
        <p:sp>
          <p:nvSpPr>
            <p:cNvPr id="9" name="Freeform: Shape 8">
              <a:extLst>
                <a:ext uri="{FF2B5EF4-FFF2-40B4-BE49-F238E27FC236}">
                  <a16:creationId xmlns:a16="http://schemas.microsoft.com/office/drawing/2014/main" id="{0CD46994-377B-FD7C-6FCD-AB772FE4C5E9}"/>
                </a:ext>
              </a:extLst>
            </p:cNvPr>
            <p:cNvSpPr/>
            <p:nvPr/>
          </p:nvSpPr>
          <p:spPr>
            <a:xfrm>
              <a:off x="4768577" y="2219547"/>
              <a:ext cx="3508744" cy="2647506"/>
            </a:xfrm>
            <a:custGeom>
              <a:avLst/>
              <a:gdLst>
                <a:gd name="connsiteX0" fmla="*/ 266127 w 3508744"/>
                <a:gd name="connsiteY0" fmla="*/ 0 h 2647506"/>
                <a:gd name="connsiteX1" fmla="*/ 3242617 w 3508744"/>
                <a:gd name="connsiteY1" fmla="*/ 0 h 2647506"/>
                <a:gd name="connsiteX2" fmla="*/ 3508744 w 3508744"/>
                <a:gd name="connsiteY2" fmla="*/ 266127 h 2647506"/>
                <a:gd name="connsiteX3" fmla="*/ 3508744 w 3508744"/>
                <a:gd name="connsiteY3" fmla="*/ 463501 h 2647506"/>
                <a:gd name="connsiteX4" fmla="*/ 2648491 w 3508744"/>
                <a:gd name="connsiteY4" fmla="*/ 1323754 h 2647506"/>
                <a:gd name="connsiteX5" fmla="*/ 3508744 w 3508744"/>
                <a:gd name="connsiteY5" fmla="*/ 2184007 h 2647506"/>
                <a:gd name="connsiteX6" fmla="*/ 3508744 w 3508744"/>
                <a:gd name="connsiteY6" fmla="*/ 2381379 h 2647506"/>
                <a:gd name="connsiteX7" fmla="*/ 3242617 w 3508744"/>
                <a:gd name="connsiteY7" fmla="*/ 2647506 h 2647506"/>
                <a:gd name="connsiteX8" fmla="*/ 266127 w 3508744"/>
                <a:gd name="connsiteY8" fmla="*/ 2647506 h 2647506"/>
                <a:gd name="connsiteX9" fmla="*/ 0 w 3508744"/>
                <a:gd name="connsiteY9" fmla="*/ 2381379 h 2647506"/>
                <a:gd name="connsiteX10" fmla="*/ 0 w 3508744"/>
                <a:gd name="connsiteY10" fmla="*/ 266127 h 2647506"/>
                <a:gd name="connsiteX11" fmla="*/ 266127 w 3508744"/>
                <a:gd name="connsiteY11" fmla="*/ 0 h 26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8744" h="2647506">
                  <a:moveTo>
                    <a:pt x="266127" y="0"/>
                  </a:moveTo>
                  <a:lnTo>
                    <a:pt x="3242617" y="0"/>
                  </a:lnTo>
                  <a:cubicBezTo>
                    <a:pt x="3389595" y="0"/>
                    <a:pt x="3508744" y="119149"/>
                    <a:pt x="3508744" y="266127"/>
                  </a:cubicBezTo>
                  <a:lnTo>
                    <a:pt x="3508744" y="463501"/>
                  </a:lnTo>
                  <a:cubicBezTo>
                    <a:pt x="3033639" y="463501"/>
                    <a:pt x="2648491" y="848649"/>
                    <a:pt x="2648491" y="1323754"/>
                  </a:cubicBezTo>
                  <a:cubicBezTo>
                    <a:pt x="2648491" y="1798859"/>
                    <a:pt x="3033639" y="2184007"/>
                    <a:pt x="3508744" y="2184007"/>
                  </a:cubicBezTo>
                  <a:lnTo>
                    <a:pt x="3508744" y="2381379"/>
                  </a:lnTo>
                  <a:cubicBezTo>
                    <a:pt x="3508744" y="2528357"/>
                    <a:pt x="3389595" y="2647506"/>
                    <a:pt x="3242617" y="2647506"/>
                  </a:cubicBezTo>
                  <a:lnTo>
                    <a:pt x="266127" y="2647506"/>
                  </a:lnTo>
                  <a:cubicBezTo>
                    <a:pt x="119149" y="2647506"/>
                    <a:pt x="0" y="2528357"/>
                    <a:pt x="0" y="2381379"/>
                  </a:cubicBezTo>
                  <a:lnTo>
                    <a:pt x="0" y="266127"/>
                  </a:lnTo>
                  <a:cubicBezTo>
                    <a:pt x="0" y="119149"/>
                    <a:pt x="119149" y="0"/>
                    <a:pt x="266127" y="0"/>
                  </a:cubicBezTo>
                  <a:close/>
                </a:path>
              </a:pathLst>
            </a:custGeom>
            <a:noFill/>
            <a:ln>
              <a:solidFill>
                <a:schemeClr val="accent3">
                  <a:lumMod val="60000"/>
                  <a:lumOff val="40000"/>
                </a:schemeClr>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0" name="Oval 9">
              <a:extLst>
                <a:ext uri="{FF2B5EF4-FFF2-40B4-BE49-F238E27FC236}">
                  <a16:creationId xmlns:a16="http://schemas.microsoft.com/office/drawing/2014/main" id="{2436DD79-495B-2770-E775-F708B02C7C22}"/>
                </a:ext>
              </a:extLst>
            </p:cNvPr>
            <p:cNvSpPr/>
            <p:nvPr/>
          </p:nvSpPr>
          <p:spPr>
            <a:xfrm>
              <a:off x="5141108" y="2550282"/>
              <a:ext cx="710129" cy="710129"/>
            </a:xfrm>
            <a:prstGeom prst="ellipse">
              <a:avLst/>
            </a:prstGeom>
            <a:solidFill>
              <a:schemeClr val="accent3">
                <a:lumMod val="20000"/>
                <a:lumOff val="80000"/>
              </a:schemeClr>
            </a:solidFill>
            <a:ln>
              <a:solidFill>
                <a:schemeClr val="accent3">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1" name="Straight Connector 10">
              <a:extLst>
                <a:ext uri="{FF2B5EF4-FFF2-40B4-BE49-F238E27FC236}">
                  <a16:creationId xmlns:a16="http://schemas.microsoft.com/office/drawing/2014/main" id="{ECB3C9E6-EA94-59A2-B069-4E66104B015A}"/>
                </a:ext>
              </a:extLst>
            </p:cNvPr>
            <p:cNvCxnSpPr>
              <a:cxnSpLocks/>
              <a:endCxn id="10" idx="0"/>
            </p:cNvCxnSpPr>
            <p:nvPr/>
          </p:nvCxnSpPr>
          <p:spPr>
            <a:xfrm>
              <a:off x="5496173" y="2219547"/>
              <a:ext cx="0" cy="330735"/>
            </a:xfrm>
            <a:prstGeom prst="line">
              <a:avLst/>
            </a:prstGeom>
            <a:ln w="19050">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E07CC26F-9C1E-4A18-9E37-648EB2EAB9D2}"/>
                </a:ext>
              </a:extLst>
            </p:cNvPr>
            <p:cNvSpPr txBox="1"/>
            <p:nvPr/>
          </p:nvSpPr>
          <p:spPr>
            <a:xfrm>
              <a:off x="4140013" y="3019646"/>
              <a:ext cx="956290" cy="1323439"/>
            </a:xfrm>
            <a:prstGeom prst="rect">
              <a:avLst/>
            </a:prstGeom>
            <a:noFill/>
          </p:spPr>
          <p:txBody>
            <a:bodyPr wrap="square" rtlCol="0">
              <a:spAutoFit/>
            </a:bodyPr>
            <a:lstStyle/>
            <a:p>
              <a:r>
                <a:rPr lang="en-IN" sz="8000" b="1">
                  <a:solidFill>
                    <a:schemeClr val="accent3"/>
                  </a:solidFill>
                </a:rPr>
                <a:t>2</a:t>
              </a:r>
              <a:endParaRPr lang="en-IN" b="1">
                <a:solidFill>
                  <a:schemeClr val="accent3"/>
                </a:solidFill>
              </a:endParaRPr>
            </a:p>
          </p:txBody>
        </p:sp>
        <p:sp>
          <p:nvSpPr>
            <p:cNvPr id="13" name="TextBox 12">
              <a:extLst>
                <a:ext uri="{FF2B5EF4-FFF2-40B4-BE49-F238E27FC236}">
                  <a16:creationId xmlns:a16="http://schemas.microsoft.com/office/drawing/2014/main" id="{8986444A-D433-C13D-3107-10A046B3BC32}"/>
                </a:ext>
              </a:extLst>
            </p:cNvPr>
            <p:cNvSpPr txBox="1"/>
            <p:nvPr/>
          </p:nvSpPr>
          <p:spPr>
            <a:xfrm>
              <a:off x="4866601" y="3377632"/>
              <a:ext cx="2589832" cy="1430464"/>
            </a:xfrm>
            <a:prstGeom prst="rect">
              <a:avLst/>
            </a:prstGeom>
            <a:noFill/>
          </p:spPr>
          <p:txBody>
            <a:bodyPr wrap="square">
              <a:spAutoFit/>
            </a:bodyPr>
            <a:lstStyle/>
            <a:p>
              <a:r>
                <a:rPr lang="en-US" sz="1600" err="1"/>
                <a:t>Adhoc</a:t>
              </a:r>
              <a:r>
                <a:rPr lang="en-US" sz="1600"/>
                <a:t> items/changes must be avoided in between the Sprint time frame</a:t>
              </a:r>
            </a:p>
          </p:txBody>
        </p:sp>
        <p:sp>
          <p:nvSpPr>
            <p:cNvPr id="14" name="Freeform: Shape 13">
              <a:extLst>
                <a:ext uri="{FF2B5EF4-FFF2-40B4-BE49-F238E27FC236}">
                  <a16:creationId xmlns:a16="http://schemas.microsoft.com/office/drawing/2014/main" id="{4715EDDA-BA82-F2B4-A3DA-0ACBAD60B774}"/>
                </a:ext>
              </a:extLst>
            </p:cNvPr>
            <p:cNvSpPr/>
            <p:nvPr/>
          </p:nvSpPr>
          <p:spPr>
            <a:xfrm>
              <a:off x="9004917" y="2219547"/>
              <a:ext cx="3508744" cy="2647506"/>
            </a:xfrm>
            <a:custGeom>
              <a:avLst/>
              <a:gdLst>
                <a:gd name="connsiteX0" fmla="*/ 266127 w 3508744"/>
                <a:gd name="connsiteY0" fmla="*/ 0 h 2647506"/>
                <a:gd name="connsiteX1" fmla="*/ 3242617 w 3508744"/>
                <a:gd name="connsiteY1" fmla="*/ 0 h 2647506"/>
                <a:gd name="connsiteX2" fmla="*/ 3508744 w 3508744"/>
                <a:gd name="connsiteY2" fmla="*/ 266127 h 2647506"/>
                <a:gd name="connsiteX3" fmla="*/ 3508744 w 3508744"/>
                <a:gd name="connsiteY3" fmla="*/ 463501 h 2647506"/>
                <a:gd name="connsiteX4" fmla="*/ 2648491 w 3508744"/>
                <a:gd name="connsiteY4" fmla="*/ 1323754 h 2647506"/>
                <a:gd name="connsiteX5" fmla="*/ 3508744 w 3508744"/>
                <a:gd name="connsiteY5" fmla="*/ 2184007 h 2647506"/>
                <a:gd name="connsiteX6" fmla="*/ 3508744 w 3508744"/>
                <a:gd name="connsiteY6" fmla="*/ 2381379 h 2647506"/>
                <a:gd name="connsiteX7" fmla="*/ 3242617 w 3508744"/>
                <a:gd name="connsiteY7" fmla="*/ 2647506 h 2647506"/>
                <a:gd name="connsiteX8" fmla="*/ 266127 w 3508744"/>
                <a:gd name="connsiteY8" fmla="*/ 2647506 h 2647506"/>
                <a:gd name="connsiteX9" fmla="*/ 0 w 3508744"/>
                <a:gd name="connsiteY9" fmla="*/ 2381379 h 2647506"/>
                <a:gd name="connsiteX10" fmla="*/ 0 w 3508744"/>
                <a:gd name="connsiteY10" fmla="*/ 266127 h 2647506"/>
                <a:gd name="connsiteX11" fmla="*/ 266127 w 3508744"/>
                <a:gd name="connsiteY11" fmla="*/ 0 h 26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8744" h="2647506">
                  <a:moveTo>
                    <a:pt x="266127" y="0"/>
                  </a:moveTo>
                  <a:lnTo>
                    <a:pt x="3242617" y="0"/>
                  </a:lnTo>
                  <a:cubicBezTo>
                    <a:pt x="3389595" y="0"/>
                    <a:pt x="3508744" y="119149"/>
                    <a:pt x="3508744" y="266127"/>
                  </a:cubicBezTo>
                  <a:lnTo>
                    <a:pt x="3508744" y="463501"/>
                  </a:lnTo>
                  <a:cubicBezTo>
                    <a:pt x="3033639" y="463501"/>
                    <a:pt x="2648491" y="848649"/>
                    <a:pt x="2648491" y="1323754"/>
                  </a:cubicBezTo>
                  <a:cubicBezTo>
                    <a:pt x="2648491" y="1798859"/>
                    <a:pt x="3033639" y="2184007"/>
                    <a:pt x="3508744" y="2184007"/>
                  </a:cubicBezTo>
                  <a:lnTo>
                    <a:pt x="3508744" y="2381379"/>
                  </a:lnTo>
                  <a:cubicBezTo>
                    <a:pt x="3508744" y="2528357"/>
                    <a:pt x="3389595" y="2647506"/>
                    <a:pt x="3242617" y="2647506"/>
                  </a:cubicBezTo>
                  <a:lnTo>
                    <a:pt x="266127" y="2647506"/>
                  </a:lnTo>
                  <a:cubicBezTo>
                    <a:pt x="119149" y="2647506"/>
                    <a:pt x="0" y="2528357"/>
                    <a:pt x="0" y="2381379"/>
                  </a:cubicBezTo>
                  <a:lnTo>
                    <a:pt x="0" y="266127"/>
                  </a:lnTo>
                  <a:cubicBezTo>
                    <a:pt x="0" y="119149"/>
                    <a:pt x="119149" y="0"/>
                    <a:pt x="266127" y="0"/>
                  </a:cubicBezTo>
                  <a:close/>
                </a:path>
              </a:pathLst>
            </a:custGeom>
            <a:no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IN"/>
            </a:p>
          </p:txBody>
        </p:sp>
        <p:sp>
          <p:nvSpPr>
            <p:cNvPr id="15" name="Oval 14">
              <a:extLst>
                <a:ext uri="{FF2B5EF4-FFF2-40B4-BE49-F238E27FC236}">
                  <a16:creationId xmlns:a16="http://schemas.microsoft.com/office/drawing/2014/main" id="{CCF7D1BD-1129-045D-7C7D-437E7FB57D46}"/>
                </a:ext>
              </a:extLst>
            </p:cNvPr>
            <p:cNvSpPr/>
            <p:nvPr/>
          </p:nvSpPr>
          <p:spPr>
            <a:xfrm>
              <a:off x="9377448" y="2550282"/>
              <a:ext cx="710129" cy="710129"/>
            </a:xfrm>
            <a:prstGeom prst="ellipse">
              <a:avLst/>
            </a:prstGeom>
            <a:solidFill>
              <a:schemeClr val="bg2">
                <a:lumMod val="95000"/>
              </a:schemeClr>
            </a:solid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cxnSp>
          <p:nvCxnSpPr>
            <p:cNvPr id="16" name="Straight Connector 15">
              <a:extLst>
                <a:ext uri="{FF2B5EF4-FFF2-40B4-BE49-F238E27FC236}">
                  <a16:creationId xmlns:a16="http://schemas.microsoft.com/office/drawing/2014/main" id="{706CEB03-2E54-1456-C6F8-F597445260C1}"/>
                </a:ext>
              </a:extLst>
            </p:cNvPr>
            <p:cNvCxnSpPr>
              <a:cxnSpLocks/>
              <a:endCxn id="15" idx="0"/>
            </p:cNvCxnSpPr>
            <p:nvPr/>
          </p:nvCxnSpPr>
          <p:spPr>
            <a:xfrm>
              <a:off x="9732513" y="2219547"/>
              <a:ext cx="0" cy="330735"/>
            </a:xfrm>
            <a:prstGeom prst="line">
              <a:avLst/>
            </a:prstGeom>
            <a:ln w="19050">
              <a:solidFill>
                <a:schemeClr val="accent6"/>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297F4FAF-449E-C67F-7B54-9A88D244A616}"/>
                </a:ext>
              </a:extLst>
            </p:cNvPr>
            <p:cNvSpPr txBox="1"/>
            <p:nvPr/>
          </p:nvSpPr>
          <p:spPr>
            <a:xfrm>
              <a:off x="8386638" y="3019646"/>
              <a:ext cx="956290" cy="1323439"/>
            </a:xfrm>
            <a:prstGeom prst="rect">
              <a:avLst/>
            </a:prstGeom>
            <a:noFill/>
          </p:spPr>
          <p:txBody>
            <a:bodyPr wrap="square" rtlCol="0">
              <a:spAutoFit/>
            </a:bodyPr>
            <a:lstStyle/>
            <a:p>
              <a:r>
                <a:rPr lang="en-IN" sz="8000" b="1">
                  <a:solidFill>
                    <a:schemeClr val="accent6"/>
                  </a:solidFill>
                </a:rPr>
                <a:t>3</a:t>
              </a:r>
              <a:endParaRPr lang="en-IN" b="1">
                <a:solidFill>
                  <a:schemeClr val="accent6"/>
                </a:solidFill>
              </a:endParaRPr>
            </a:p>
          </p:txBody>
        </p:sp>
        <p:sp>
          <p:nvSpPr>
            <p:cNvPr id="18" name="TextBox 17">
              <a:extLst>
                <a:ext uri="{FF2B5EF4-FFF2-40B4-BE49-F238E27FC236}">
                  <a16:creationId xmlns:a16="http://schemas.microsoft.com/office/drawing/2014/main" id="{4429AA80-B7CC-C21B-3FCE-278CEFE55326}"/>
                </a:ext>
              </a:extLst>
            </p:cNvPr>
            <p:cNvSpPr txBox="1"/>
            <p:nvPr/>
          </p:nvSpPr>
          <p:spPr>
            <a:xfrm>
              <a:off x="9121981" y="3377632"/>
              <a:ext cx="2699649" cy="1496998"/>
            </a:xfrm>
            <a:prstGeom prst="rect">
              <a:avLst/>
            </a:prstGeom>
            <a:noFill/>
          </p:spPr>
          <p:txBody>
            <a:bodyPr wrap="square">
              <a:spAutoFit/>
            </a:bodyPr>
            <a:lstStyle/>
            <a:p>
              <a:r>
                <a:rPr lang="en-US" sz="1400"/>
                <a:t>To complete the automation updates in N-1 Sprint, Manual Test Cases from EY or Manual Team must be supplied to Automation Team</a:t>
              </a:r>
            </a:p>
          </p:txBody>
        </p:sp>
      </p:grpSp>
      <p:pic>
        <p:nvPicPr>
          <p:cNvPr id="19" name="Picture 18">
            <a:extLst>
              <a:ext uri="{FF2B5EF4-FFF2-40B4-BE49-F238E27FC236}">
                <a16:creationId xmlns:a16="http://schemas.microsoft.com/office/drawing/2014/main" id="{357FFE47-B7A7-5C8C-F0AE-DBE1AB70969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74777" y="2825766"/>
            <a:ext cx="435050" cy="435050"/>
          </a:xfrm>
          <a:prstGeom prst="rect">
            <a:avLst/>
          </a:prstGeom>
        </p:spPr>
      </p:pic>
      <p:pic>
        <p:nvPicPr>
          <p:cNvPr id="20" name="Picture 19">
            <a:extLst>
              <a:ext uri="{FF2B5EF4-FFF2-40B4-BE49-F238E27FC236}">
                <a16:creationId xmlns:a16="http://schemas.microsoft.com/office/drawing/2014/main" id="{8A344562-AE8C-6147-B7CE-B27381448D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54186" y="2839400"/>
            <a:ext cx="431827" cy="435050"/>
          </a:xfrm>
          <a:prstGeom prst="rect">
            <a:avLst/>
          </a:prstGeom>
        </p:spPr>
      </p:pic>
      <p:pic>
        <p:nvPicPr>
          <p:cNvPr id="21" name="Picture 20">
            <a:extLst>
              <a:ext uri="{FF2B5EF4-FFF2-40B4-BE49-F238E27FC236}">
                <a16:creationId xmlns:a16="http://schemas.microsoft.com/office/drawing/2014/main" id="{F6E3E8ED-5737-9FBB-83CC-48D68B1E4E8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19497" y="2813747"/>
            <a:ext cx="455687" cy="459088"/>
          </a:xfrm>
          <a:prstGeom prst="rect">
            <a:avLst/>
          </a:prstGeom>
        </p:spPr>
      </p:pic>
      <p:sp>
        <p:nvSpPr>
          <p:cNvPr id="22" name="Rectangle: Rounded Corners 21">
            <a:extLst>
              <a:ext uri="{FF2B5EF4-FFF2-40B4-BE49-F238E27FC236}">
                <a16:creationId xmlns:a16="http://schemas.microsoft.com/office/drawing/2014/main" id="{70DA556B-AEF3-E7AA-86F5-EF8CE91C96CB}"/>
              </a:ext>
            </a:extLst>
          </p:cNvPr>
          <p:cNvSpPr/>
          <p:nvPr/>
        </p:nvSpPr>
        <p:spPr>
          <a:xfrm>
            <a:off x="203200" y="952500"/>
            <a:ext cx="11785600" cy="5499100"/>
          </a:xfrm>
          <a:prstGeom prst="roundRect">
            <a:avLst>
              <a:gd name="adj" fmla="val 3064"/>
            </a:avLst>
          </a:prstGeom>
          <a:noFill/>
          <a:ln>
            <a:solidFill>
              <a:schemeClr val="accent6">
                <a:lumMod val="40000"/>
                <a:lumOff val="60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735022073"/>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OTLMARKERSHAPE" val="OTL"/>
</p:tagLst>
</file>

<file path=ppt/tags/tag10.xml><?xml version="1.0" encoding="utf-8"?>
<p:tagLst xmlns:a="http://schemas.openxmlformats.org/drawingml/2006/main" xmlns:r="http://schemas.openxmlformats.org/officeDocument/2006/relationships" xmlns:p="http://schemas.openxmlformats.org/presentationml/2006/main">
  <p:tag name="OTLMARKERSHAPE" val="OTL"/>
</p:tagLst>
</file>

<file path=ppt/tags/tag11.xml><?xml version="1.0" encoding="utf-8"?>
<p:tagLst xmlns:a="http://schemas.openxmlformats.org/drawingml/2006/main" xmlns:r="http://schemas.openxmlformats.org/officeDocument/2006/relationships" xmlns:p="http://schemas.openxmlformats.org/presentationml/2006/main">
  <p:tag name="OTLMARKERSHAPE" val="OTL"/>
</p:tagLst>
</file>

<file path=ppt/tags/tag12.xml><?xml version="1.0" encoding="utf-8"?>
<p:tagLst xmlns:a="http://schemas.openxmlformats.org/drawingml/2006/main" xmlns:r="http://schemas.openxmlformats.org/officeDocument/2006/relationships" xmlns:p="http://schemas.openxmlformats.org/presentationml/2006/main">
  <p:tag name="OTLMARKERSHAPE" val="OTL"/>
</p:tagLst>
</file>

<file path=ppt/tags/tag13.xml><?xml version="1.0" encoding="utf-8"?>
<p:tagLst xmlns:a="http://schemas.openxmlformats.org/drawingml/2006/main" xmlns:r="http://schemas.openxmlformats.org/officeDocument/2006/relationships" xmlns:p="http://schemas.openxmlformats.org/presentationml/2006/main">
  <p:tag name="OTLMARKERSHAPE" val="OTL"/>
</p:tagLst>
</file>

<file path=ppt/tags/tag2.xml><?xml version="1.0" encoding="utf-8"?>
<p:tagLst xmlns:a="http://schemas.openxmlformats.org/drawingml/2006/main" xmlns:r="http://schemas.openxmlformats.org/officeDocument/2006/relationships" xmlns:p="http://schemas.openxmlformats.org/presentationml/2006/main">
  <p:tag name="OTLMARKERSHAPE" val="OTL"/>
</p:tagLst>
</file>

<file path=ppt/tags/tag3.xml><?xml version="1.0" encoding="utf-8"?>
<p:tagLst xmlns:a="http://schemas.openxmlformats.org/drawingml/2006/main" xmlns:r="http://schemas.openxmlformats.org/officeDocument/2006/relationships" xmlns:p="http://schemas.openxmlformats.org/presentationml/2006/main">
  <p:tag name="OTLMARKERSHAPE" val="OTL"/>
</p:tagLst>
</file>

<file path=ppt/tags/tag4.xml><?xml version="1.0" encoding="utf-8"?>
<p:tagLst xmlns:a="http://schemas.openxmlformats.org/drawingml/2006/main" xmlns:r="http://schemas.openxmlformats.org/officeDocument/2006/relationships" xmlns:p="http://schemas.openxmlformats.org/presentationml/2006/main">
  <p:tag name="OTLMARKERSHAPE" val="OTL"/>
</p:tagLst>
</file>

<file path=ppt/tags/tag5.xml><?xml version="1.0" encoding="utf-8"?>
<p:tagLst xmlns:a="http://schemas.openxmlformats.org/drawingml/2006/main" xmlns:r="http://schemas.openxmlformats.org/officeDocument/2006/relationships" xmlns:p="http://schemas.openxmlformats.org/presentationml/2006/main">
  <p:tag name="OTLMARKERSHAPE" val="OTL"/>
</p:tagLst>
</file>

<file path=ppt/tags/tag6.xml><?xml version="1.0" encoding="utf-8"?>
<p:tagLst xmlns:a="http://schemas.openxmlformats.org/drawingml/2006/main" xmlns:r="http://schemas.openxmlformats.org/officeDocument/2006/relationships" xmlns:p="http://schemas.openxmlformats.org/presentationml/2006/main">
  <p:tag name="OTLMARKERSHAPE" val="OTL"/>
</p:tagLst>
</file>

<file path=ppt/tags/tag7.xml><?xml version="1.0" encoding="utf-8"?>
<p:tagLst xmlns:a="http://schemas.openxmlformats.org/drawingml/2006/main" xmlns:r="http://schemas.openxmlformats.org/officeDocument/2006/relationships" xmlns:p="http://schemas.openxmlformats.org/presentationml/2006/main">
  <p:tag name="OTLMARKERSHAPE" val="OTL"/>
</p:tagLst>
</file>

<file path=ppt/tags/tag8.xml><?xml version="1.0" encoding="utf-8"?>
<p:tagLst xmlns:a="http://schemas.openxmlformats.org/drawingml/2006/main" xmlns:r="http://schemas.openxmlformats.org/officeDocument/2006/relationships" xmlns:p="http://schemas.openxmlformats.org/presentationml/2006/main">
  <p:tag name="OTLMARKERSHAPE" val="OTL"/>
</p:tagLst>
</file>

<file path=ppt/tags/tag9.xml><?xml version="1.0" encoding="utf-8"?>
<p:tagLst xmlns:a="http://schemas.openxmlformats.org/drawingml/2006/main" xmlns:r="http://schemas.openxmlformats.org/officeDocument/2006/relationships" xmlns:p="http://schemas.openxmlformats.org/presentationml/2006/main">
  <p:tag name="OTLMARKERSHAPE" val="OTL"/>
</p:tagLst>
</file>

<file path=ppt/theme/theme1.xml><?xml version="1.0" encoding="utf-8"?>
<a:theme xmlns:a="http://schemas.openxmlformats.org/drawingml/2006/main" name="Trianz 2405">
  <a:themeElements>
    <a:clrScheme name="Trianz-2024v1">
      <a:dk1>
        <a:srgbClr val="090909"/>
      </a:dk1>
      <a:lt1>
        <a:srgbClr val="FCFCFC"/>
      </a:lt1>
      <a:dk2>
        <a:srgbClr val="000000"/>
      </a:dk2>
      <a:lt2>
        <a:srgbClr val="FFFFFF"/>
      </a:lt2>
      <a:accent1>
        <a:srgbClr val="00367E"/>
      </a:accent1>
      <a:accent2>
        <a:srgbClr val="0087C6"/>
      </a:accent2>
      <a:accent3>
        <a:srgbClr val="F36C24"/>
      </a:accent3>
      <a:accent4>
        <a:srgbClr val="FCB43F"/>
      </a:accent4>
      <a:accent5>
        <a:srgbClr val="48A251"/>
      </a:accent5>
      <a:accent6>
        <a:srgbClr val="5A5A5A"/>
      </a:accent6>
      <a:hlink>
        <a:srgbClr val="1057CA"/>
      </a:hlink>
      <a:folHlink>
        <a:srgbClr val="C65A24"/>
      </a:folHlink>
    </a:clrScheme>
    <a:fontScheme name="Poppins">
      <a:majorFont>
        <a:latin typeface="Poppins SemiBold"/>
        <a:ea typeface=""/>
        <a:cs typeface=""/>
      </a:majorFont>
      <a:minorFont>
        <a:latin typeface="Poppi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lcf76f155ced4ddcb4097134ff3c332f xmlns="30152fe7-f0d3-4cb4-8fae-cd0c0482530c">
      <Terms xmlns="http://schemas.microsoft.com/office/infopath/2007/PartnerControls"/>
    </lcf76f155ced4ddcb4097134ff3c332f>
    <TaxCatchAll xmlns="0a4fda7e-3e5d-429f-ba87-87ef74db8fe4"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B5EE69FBA9F489459702AC9088022D5A" ma:contentTypeVersion="14" ma:contentTypeDescription="Create a new document." ma:contentTypeScope="" ma:versionID="1c64cad9cf17bef6c1e3ad7d306fd927">
  <xsd:schema xmlns:xsd="http://www.w3.org/2001/XMLSchema" xmlns:xs="http://www.w3.org/2001/XMLSchema" xmlns:p="http://schemas.microsoft.com/office/2006/metadata/properties" xmlns:ns2="0a4fda7e-3e5d-429f-ba87-87ef74db8fe4" xmlns:ns3="30152fe7-f0d3-4cb4-8fae-cd0c0482530c" targetNamespace="http://schemas.microsoft.com/office/2006/metadata/properties" ma:root="true" ma:fieldsID="526c7fddb463d48a8324ea247a7748ef" ns2:_="" ns3:_="">
    <xsd:import namespace="0a4fda7e-3e5d-429f-ba87-87ef74db8fe4"/>
    <xsd:import namespace="30152fe7-f0d3-4cb4-8fae-cd0c0482530c"/>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ObjectDetectorVersions" minOccurs="0"/>
                <xsd:element ref="ns3:MediaServiceSearchProperties" minOccurs="0"/>
                <xsd:element ref="ns3:MediaServiceDateTaken" minOccurs="0"/>
                <xsd:element ref="ns3:MediaServiceGenerationTime" minOccurs="0"/>
                <xsd:element ref="ns3:MediaServiceEventHashCode" minOccurs="0"/>
                <xsd:element ref="ns3:MediaLengthInSeconds" minOccurs="0"/>
                <xsd:element ref="ns3:lcf76f155ced4ddcb4097134ff3c332f" minOccurs="0"/>
                <xsd:element ref="ns2:TaxCatchAll"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0a4fda7e-3e5d-429f-ba87-87ef74db8fe4"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TaxCatchAll" ma:index="20" nillable="true" ma:displayName="Taxonomy Catch All Column" ma:hidden="true" ma:list="{05c1027f-9bcd-47a4-a2c3-d7333d30b4e3}" ma:internalName="TaxCatchAll" ma:showField="CatchAllData" ma:web="0a4fda7e-3e5d-429f-ba87-87ef74db8fe4">
      <xsd:complexType>
        <xsd:complexContent>
          <xsd:extension base="dms:MultiChoiceLookup">
            <xsd:sequence>
              <xsd:element name="Value" type="dms:Lookup" maxOccurs="unbounded" minOccurs="0" nillable="true"/>
            </xsd:sequence>
          </xsd:extension>
        </xsd:complexContent>
      </xsd:complexType>
    </xsd:element>
  </xsd:schema>
  <xsd:schema xmlns:xsd="http://www.w3.org/2001/XMLSchema" xmlns:xs="http://www.w3.org/2001/XMLSchema" xmlns:dms="http://schemas.microsoft.com/office/2006/documentManagement/types" xmlns:pc="http://schemas.microsoft.com/office/infopath/2007/PartnerControls" targetNamespace="30152fe7-f0d3-4cb4-8fae-cd0c0482530c" elementFormDefault="qualified">
    <xsd:import namespace="http://schemas.microsoft.com/office/2006/documentManagement/types"/>
    <xsd:import namespace="http://schemas.microsoft.com/office/infopath/2007/PartnerControls"/>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LengthInSeconds" ma:index="17" nillable="true" ma:displayName="MediaLengthInSeconds" ma:hidden="true" ma:internalName="MediaLengthInSeconds" ma:readOnly="true">
      <xsd:simpleType>
        <xsd:restriction base="dms:Unknown"/>
      </xsd:simpleType>
    </xsd:element>
    <xsd:element name="lcf76f155ced4ddcb4097134ff3c332f" ma:index="19" nillable="true" ma:taxonomy="true" ma:internalName="lcf76f155ced4ddcb4097134ff3c332f" ma:taxonomyFieldName="MediaServiceImageTags" ma:displayName="Image Tags" ma:readOnly="false" ma:fieldId="{5cf76f15-5ced-4ddc-b409-7134ff3c332f}" ma:taxonomyMulti="true" ma:sspId="2829bdbf-11ca-4188-ad5e-419b837c316a" ma:termSetId="09814cd3-568e-fe90-9814-8d621ff8fb84" ma:anchorId="fba54fb3-c3e1-fe81-a776-ca4b69148c4d" ma:open="true" ma:isKeyword="false">
      <xsd:complexType>
        <xsd:sequence>
          <xsd:element ref="pc:Terms" minOccurs="0" maxOccurs="1"/>
        </xsd:sequence>
      </xsd:complexType>
    </xsd:element>
    <xsd:element name="MediaServiceOCR" ma:index="2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A7861B-640B-4BF1-BC8C-9D9AD12D99EA}">
  <ds:schemaRefs>
    <ds:schemaRef ds:uri="http://schemas.microsoft.com/sharepoint/v3/contenttype/forms"/>
  </ds:schemaRefs>
</ds:datastoreItem>
</file>

<file path=customXml/itemProps2.xml><?xml version="1.0" encoding="utf-8"?>
<ds:datastoreItem xmlns:ds="http://schemas.openxmlformats.org/officeDocument/2006/customXml" ds:itemID="{7C2FA57B-DB33-49EA-A097-6C283218520C}">
  <ds:schemaRefs>
    <ds:schemaRef ds:uri="0a4fda7e-3e5d-429f-ba87-87ef74db8fe4"/>
    <ds:schemaRef ds:uri="30152fe7-f0d3-4cb4-8fae-cd0c0482530c"/>
    <ds:schemaRef ds:uri="http://schemas.microsoft.com/office/2006/metadata/properties"/>
    <ds:schemaRef ds:uri="http://schemas.microsoft.com/office/infopath/2007/PartnerControls"/>
    <ds:schemaRef ds:uri="http://www.w3.org/2000/xmlns/"/>
    <ds:schemaRef ds:uri="http://www.w3.org/2001/XMLSchema-instance"/>
  </ds:schemaRefs>
</ds:datastoreItem>
</file>

<file path=customXml/itemProps3.xml><?xml version="1.0" encoding="utf-8"?>
<ds:datastoreItem xmlns:ds="http://schemas.openxmlformats.org/officeDocument/2006/customXml" ds:itemID="{07817D14-7387-414A-9EC0-81F2C3E39146}">
  <ds:schemaRefs>
    <ds:schemaRef ds:uri="0a4fda7e-3e5d-429f-ba87-87ef74db8fe4"/>
    <ds:schemaRef ds:uri="30152fe7-f0d3-4cb4-8fae-cd0c0482530c"/>
    <ds:schemaRef ds:uri="http://schemas.microsoft.com/office/2006/metadata/contentType"/>
    <ds:schemaRef ds:uri="http://schemas.microsoft.com/office/2006/metadata/properties/metaAttributes"/>
    <ds:schemaRef ds:uri="http://www.w3.org/2000/xmlns/"/>
    <ds:schemaRef ds:uri="http://www.w3.org/2001/XMLSchema"/>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10</Slides>
  <Notes>0</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Trianz 2405</vt:lpstr>
      <vt:lpstr>NYL Core Modernization Automation QA Collaboration with Business Users</vt:lpstr>
      <vt:lpstr> Automation Need and Manual Effort Saving</vt:lpstr>
      <vt:lpstr>Reference: Cost Saving in Manual work hours using Automation for IA</vt:lpstr>
      <vt:lpstr>Process of collaboration between automation testers and business users for defining and executing a test automation approach(Current State) </vt:lpstr>
      <vt:lpstr>Process of collaboration between automation testers and business users for defining and executing a test automation approach(Future State) </vt:lpstr>
      <vt:lpstr>End to End Automation Suite in Place before going Live</vt:lpstr>
      <vt:lpstr>Retail Life- Automated scenarios (will be updated upon Service User Testing)</vt:lpstr>
      <vt:lpstr>Proposed Automation Road map for next four sprints</vt:lpstr>
      <vt:lpstr>Assumptions (Internal IT Reference)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Prashant Bhavaraju (Trianz)</dc:creator>
  <cp:revision>4</cp:revision>
  <dcterms:created xsi:type="dcterms:W3CDTF">2019-08-17T06:09:54Z</dcterms:created>
  <dcterms:modified xsi:type="dcterms:W3CDTF">2024-12-11T18:07:00Z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0x010100B5EE69FBA9F489459702AC9088022D5A</vt:lpwstr>
  </property>
  <property fmtid="{D5CDD505-2E9C-101B-9397-08002B2CF9AE}" pid="3" name="MSIP_Label_5e4e52fc-a572-424a-ae79-cb0bc6750541_Enabled">
    <vt:lpwstr>True</vt:lpwstr>
  </property>
  <property fmtid="{D5CDD505-2E9C-101B-9397-08002B2CF9AE}" pid="4" name="MSIP_Label_5e4e52fc-a572-424a-ae79-cb0bc6750541_SiteId">
    <vt:lpwstr>a27f6b6b-dc28-48c2-a138-ddf0f11455f1</vt:lpwstr>
  </property>
  <property fmtid="{D5CDD505-2E9C-101B-9397-08002B2CF9AE}" pid="5" name="MSIP_Label_5e4e52fc-a572-424a-ae79-cb0bc6750541_Owner">
    <vt:lpwstr>Prashant.Bhavaraju@trianz.com</vt:lpwstr>
  </property>
  <property fmtid="{D5CDD505-2E9C-101B-9397-08002B2CF9AE}" pid="6" name="MSIP_Label_5e4e52fc-a572-424a-ae79-cb0bc6750541_SetDate">
    <vt:lpwstr>2022-09-01T03:47:06.6033011Z</vt:lpwstr>
  </property>
  <property fmtid="{D5CDD505-2E9C-101B-9397-08002B2CF9AE}" pid="7" name="MSIP_Label_5e4e52fc-a572-424a-ae79-cb0bc6750541_Name">
    <vt:lpwstr>Public</vt:lpwstr>
  </property>
  <property fmtid="{D5CDD505-2E9C-101B-9397-08002B2CF9AE}" pid="8" name="MSIP_Label_5e4e52fc-a572-424a-ae79-cb0bc6750541_Application">
    <vt:lpwstr>Microsoft Azure Information Protection</vt:lpwstr>
  </property>
  <property fmtid="{D5CDD505-2E9C-101B-9397-08002B2CF9AE}" pid="9" name="MSIP_Label_5e4e52fc-a572-424a-ae79-cb0bc6750541_Extended_MSFT_Method">
    <vt:lpwstr>Automatic</vt:lpwstr>
  </property>
  <property fmtid="{D5CDD505-2E9C-101B-9397-08002B2CF9AE}" pid="10" name="MSIP_Label_8f0b5d98-aa4b-42ad-b5be-1e75bbcbb7d7_Enabled">
    <vt:lpwstr>true</vt:lpwstr>
  </property>
  <property fmtid="{D5CDD505-2E9C-101B-9397-08002B2CF9AE}" pid="11" name="MSIP_Label_8f0b5d98-aa4b-42ad-b5be-1e75bbcbb7d7_SetDate">
    <vt:lpwstr>2024-10-25T17:13:44Z</vt:lpwstr>
  </property>
  <property fmtid="{D5CDD505-2E9C-101B-9397-08002B2CF9AE}" pid="12" name="MSIP_Label_8f0b5d98-aa4b-42ad-b5be-1e75bbcbb7d7_Method">
    <vt:lpwstr>Standard</vt:lpwstr>
  </property>
  <property fmtid="{D5CDD505-2E9C-101B-9397-08002B2CF9AE}" pid="13" name="MSIP_Label_8f0b5d98-aa4b-42ad-b5be-1e75bbcbb7d7_Name">
    <vt:lpwstr>Internal-pilot</vt:lpwstr>
  </property>
  <property fmtid="{D5CDD505-2E9C-101B-9397-08002B2CF9AE}" pid="14" name="MSIP_Label_8f0b5d98-aa4b-42ad-b5be-1e75bbcbb7d7_SiteId">
    <vt:lpwstr>a651e8f0-93d2-41c2-88b6-e8c5a1ad2375</vt:lpwstr>
  </property>
  <property fmtid="{D5CDD505-2E9C-101B-9397-08002B2CF9AE}" pid="15" name="MSIP_Label_8f0b5d98-aa4b-42ad-b5be-1e75bbcbb7d7_ActionId">
    <vt:lpwstr>8a94f906-28bd-40e8-9c47-a9b49cc5c38d</vt:lpwstr>
  </property>
  <property fmtid="{D5CDD505-2E9C-101B-9397-08002B2CF9AE}" pid="16" name="MSIP_Label_8f0b5d98-aa4b-42ad-b5be-1e75bbcbb7d7_ContentBits">
    <vt:lpwstr>0</vt:lpwstr>
  </property>
  <property fmtid="{D5CDD505-2E9C-101B-9397-08002B2CF9AE}" pid="17" name="MediaServiceImageTags">
    <vt:lpwstr/>
  </property>
</Properties>
</file>

<file path=docProps/thumbnail.jpeg>
</file>